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Default Extension="avi" ContentType="video/avi"/>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handoutMasterIdLst>
    <p:handoutMasterId r:id="rId33"/>
  </p:handoutMasterIdLst>
  <p:sldIdLst>
    <p:sldId id="261" r:id="rId2"/>
    <p:sldId id="260" r:id="rId3"/>
    <p:sldId id="399" r:id="rId4"/>
    <p:sldId id="262" r:id="rId5"/>
    <p:sldId id="356" r:id="rId6"/>
    <p:sldId id="374" r:id="rId7"/>
    <p:sldId id="299" r:id="rId8"/>
    <p:sldId id="300" r:id="rId9"/>
    <p:sldId id="301" r:id="rId10"/>
    <p:sldId id="377" r:id="rId11"/>
    <p:sldId id="376" r:id="rId12"/>
    <p:sldId id="378" r:id="rId13"/>
    <p:sldId id="397" r:id="rId14"/>
    <p:sldId id="402" r:id="rId15"/>
    <p:sldId id="375" r:id="rId16"/>
    <p:sldId id="266" r:id="rId17"/>
    <p:sldId id="328" r:id="rId18"/>
    <p:sldId id="426" r:id="rId19"/>
    <p:sldId id="330" r:id="rId20"/>
    <p:sldId id="331" r:id="rId21"/>
    <p:sldId id="403" r:id="rId22"/>
    <p:sldId id="263" r:id="rId23"/>
    <p:sldId id="437" r:id="rId24"/>
    <p:sldId id="439" r:id="rId25"/>
    <p:sldId id="270" r:id="rId26"/>
    <p:sldId id="358" r:id="rId27"/>
    <p:sldId id="395" r:id="rId28"/>
    <p:sldId id="359" r:id="rId29"/>
    <p:sldId id="373" r:id="rId30"/>
    <p:sldId id="396" r:id="rId31"/>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29E31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5" d="100"/>
          <a:sy n="85" d="100"/>
        </p:scale>
        <p:origin x="-1524" y="-84"/>
      </p:cViewPr>
      <p:guideLst>
        <p:guide orient="horz" pos="2340"/>
        <p:guide pos="2895"/>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403B0F4-92FD-491F-B2BC-A7C3B74DCB1B}"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2019-6-25</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p>
            <a:pPr lvl="0" algn="r" eaLnBrk="1" hangingPunct="1">
              <a:buNone/>
            </a:pPr>
            <a:fld id="{9A0DB2DC-4C9A-4742-B13C-FB6460FD3503}" type="slidenum">
              <a:rPr lang="zh-CN" altLang="en-US" sz="1200" dirty="0">
                <a:latin typeface="Calibri" panose="020F0502020204030204" pitchFamily="34" charset="0"/>
              </a:rPr>
              <a:pPr lvl="0" algn="r" eaLnBrk="1" hangingPunct="1">
                <a:buNone/>
              </a:pPr>
              <a:t>‹#›</a:t>
            </a:fld>
            <a:endParaRPr lang="zh-CN" altLang="en-US"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363676-E30F-40FF-A540-C1E1F38DA562}" type="datetimeFigureOut">
              <a:rPr lang="zh-CN" altLang="en-US" smtClean="0"/>
              <a:pPr/>
              <a:t>2019-6-25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4C7ECF-D145-4E77-BF0D-C51640D1CE0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0" y="6357938"/>
            <a:ext cx="9144000" cy="500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solidFill>
                  <a:schemeClr val="bg1"/>
                </a:solidFill>
              </a:ln>
              <a:solidFill>
                <a:srgbClr val="003366"/>
              </a:solidFill>
              <a:effectLst/>
              <a:uLnTx/>
              <a:uFillTx/>
              <a:latin typeface="+mn-lt"/>
              <a:ea typeface="+mn-ea"/>
              <a:cs typeface="+mn-cs"/>
            </a:endParaRPr>
          </a:p>
        </p:txBody>
      </p:sp>
      <p:pic>
        <p:nvPicPr>
          <p:cNvPr id="2051" name="图片 7" descr="四川办公室.png"/>
          <p:cNvPicPr>
            <a:picLocks noChangeAspect="1"/>
          </p:cNvPicPr>
          <p:nvPr userDrawn="1"/>
        </p:nvPicPr>
        <p:blipFill>
          <a:blip r:embed="rId2" cstate="print"/>
          <a:stretch>
            <a:fillRect/>
          </a:stretch>
        </p:blipFill>
        <p:spPr>
          <a:xfrm>
            <a:off x="107950" y="6381750"/>
            <a:ext cx="428625" cy="428625"/>
          </a:xfrm>
          <a:prstGeom prst="rect">
            <a:avLst/>
          </a:prstGeom>
          <a:noFill/>
          <a:ln w="9525">
            <a:noFill/>
          </a:ln>
        </p:spPr>
      </p:pic>
      <p:sp>
        <p:nvSpPr>
          <p:cNvPr id="9" name="TextBox 8"/>
          <p:cNvSpPr txBox="1"/>
          <p:nvPr/>
        </p:nvSpPr>
        <p:spPr bwMode="auto">
          <a:xfrm>
            <a:off x="5857875" y="6357938"/>
            <a:ext cx="3286125" cy="508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bg1"/>
                </a:solidFill>
                <a:effectLst/>
                <a:uLnTx/>
                <a:uFillTx/>
                <a:latin typeface="楷体" panose="02010609060101010101" pitchFamily="49" charset="-122"/>
                <a:ea typeface="楷体" panose="02010609060101010101" pitchFamily="49" charset="-122"/>
                <a:cs typeface="+mn-cs"/>
              </a:rPr>
              <a:t>四川省人工影响天气办公室</a:t>
            </a:r>
            <a:endParaRPr kumimoji="0" lang="en-US" altLang="zh-CN" sz="1600" b="0" i="0" u="none" strike="noStrike" kern="1200" cap="none" spc="0" normalizeH="0" baseline="0" noProof="0" dirty="0">
              <a:ln>
                <a:noFill/>
              </a:ln>
              <a:solidFill>
                <a:schemeClr val="bg1"/>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chemeClr val="bg1"/>
                </a:solidFill>
                <a:effectLst/>
                <a:uLnTx/>
                <a:uFillTx/>
                <a:latin typeface="楷体" panose="02010609060101010101" pitchFamily="49" charset="-122"/>
                <a:ea typeface="楷体" panose="02010609060101010101" pitchFamily="49" charset="-122"/>
                <a:cs typeface="+mn-cs"/>
              </a:rPr>
              <a:t>W</a:t>
            </a:r>
            <a:r>
              <a:rPr kumimoji="0" lang="en-US" sz="1100" b="0" i="0" u="none" strike="noStrike" kern="1200" cap="none" spc="0" normalizeH="0" baseline="0" noProof="0" dirty="0">
                <a:ln>
                  <a:noFill/>
                </a:ln>
                <a:solidFill>
                  <a:schemeClr val="bg1"/>
                </a:solidFill>
                <a:effectLst/>
                <a:uLnTx/>
                <a:uFillTx/>
                <a:latin typeface="+mn-lt"/>
                <a:ea typeface="+mn-ea"/>
                <a:cs typeface="+mn-cs"/>
              </a:rPr>
              <a:t>eather Modification Office of Sichuan Province</a:t>
            </a:r>
            <a:endParaRPr kumimoji="0" lang="zh-CN" altLang="en-US" sz="1100" b="0" i="0" u="none" strike="noStrike" kern="1200" cap="none" spc="0" normalizeH="0" baseline="0" noProof="0" dirty="0">
              <a:ln>
                <a:noFill/>
              </a:ln>
              <a:solidFill>
                <a:schemeClr val="bg1"/>
              </a:solidFill>
              <a:effectLst/>
              <a:uLnTx/>
              <a:uFillTx/>
              <a:latin typeface="楷体" panose="02010609060101010101" pitchFamily="49" charset="-122"/>
              <a:ea typeface="楷体" panose="02010609060101010101" pitchFamily="49" charset="-122"/>
              <a:cs typeface="+mn-cs"/>
            </a:endParaRPr>
          </a:p>
        </p:txBody>
      </p:sp>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643AC4-0FFF-43A6-AB87-82CDF8F2514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2019-6-25</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pPr lvl="0" eaLnBrk="1" hangingPunct="1">
                <a:buNone/>
              </a:pPr>
              <a:t>‹#›</a:t>
            </a:fld>
            <a:endParaRPr lang="zh-CN"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3077" name="Picture 3"/>
          <p:cNvPicPr>
            <a:picLocks noChangeAspect="1"/>
          </p:cNvPicPr>
          <p:nvPr userDrawn="1"/>
        </p:nvPicPr>
        <p:blipFill>
          <a:blip r:embed="rId2" cstate="print"/>
          <a:stretch>
            <a:fillRect/>
          </a:stretch>
        </p:blipFill>
        <p:spPr>
          <a:xfrm>
            <a:off x="0" y="0"/>
            <a:ext cx="9144000" cy="1500188"/>
          </a:xfrm>
          <a:prstGeom prst="rect">
            <a:avLst/>
          </a:prstGeom>
          <a:noFill/>
          <a:ln w="9525">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457200" y="274638"/>
            <a:ext cx="8229600" cy="1143000"/>
          </a:xfrm>
          <a:prstGeom prst="rect">
            <a:avLst/>
          </a:prstGeom>
          <a:noFill/>
          <a:ln w="9525">
            <a:noFill/>
          </a:ln>
        </p:spPr>
        <p:txBody>
          <a:bodyPr anchor="ctr"/>
          <a:lstStyle/>
          <a:p>
            <a:pPr lvl="0"/>
            <a:r>
              <a:rPr lang="zh-CN" altLang="en-US" dirty="0"/>
              <a:t>单击此处编辑母版标题样式</a:t>
            </a:r>
          </a:p>
        </p:txBody>
      </p:sp>
      <p:sp>
        <p:nvSpPr>
          <p:cNvPr id="1027" name="文本占位符 2"/>
          <p:cNvSpPr>
            <a:spLocks noGrp="1"/>
          </p:cNvSpPr>
          <p:nvPr>
            <p:ph type="body" idx="1"/>
          </p:nvPr>
        </p:nvSpPr>
        <p:spPr>
          <a:xfrm>
            <a:off x="457200" y="1600200"/>
            <a:ext cx="8229600" cy="4525963"/>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F643AC4-0FFF-43A6-AB87-82CDF8F2514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2019-6-25</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898989"/>
                </a:solidFill>
                <a:latin typeface="Calibri" panose="020F0502020204030204" pitchFamily="34" charset="0"/>
              </a:defRPr>
            </a:lvl1pPr>
          </a:lstStyle>
          <a:p>
            <a:pPr lvl="0" eaLnBrk="1" hangingPunct="1">
              <a:buNone/>
            </a:pPr>
            <a:fld id="{9A0DB2DC-4C9A-4742-B13C-FB6460FD3503}" type="slidenum">
              <a:rPr lang="zh-CN" altLang="en-US" dirty="0"/>
              <a:pPr lvl="0" eaLnBrk="1" hangingPunct="1">
                <a:buNone/>
              </a:pPr>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media" Target="../media/media3.avi"/><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wjwang1998@163.com" TargetMode="External"/><Relationship Id="rId7" Type="http://schemas.openxmlformats.org/officeDocument/2006/relationships/image" Target="../media/image6.jpeg"/><Relationship Id="rId2" Type="http://schemas.openxmlformats.org/officeDocument/2006/relationships/hyperlink" Target="mailto:ld8768@hotmail.com"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59"/>
          <p:cNvSpPr>
            <a:spLocks noChangeArrowheads="1"/>
          </p:cNvSpPr>
          <p:nvPr/>
        </p:nvSpPr>
        <p:spPr bwMode="auto">
          <a:xfrm>
            <a:off x="285688" y="1700808"/>
            <a:ext cx="8858312" cy="1107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3600" b="1" cap="all" dirty="0">
                <a:solidFill>
                  <a:srgbClr val="5B9BD5"/>
                </a:solidFill>
                <a:latin typeface="Agency FB" panose="020B0503020202020204" pitchFamily="34" charset="0"/>
                <a:cs typeface="Arial" panose="020B0604020202020204" pitchFamily="34" charset="0"/>
              </a:rPr>
              <a:t>Analysis </a:t>
            </a:r>
            <a:r>
              <a:rPr lang="en-US" altLang="zh-CN" sz="3600" b="1" cap="all" dirty="0" smtClean="0">
                <a:solidFill>
                  <a:srgbClr val="5B9BD5"/>
                </a:solidFill>
                <a:latin typeface="Agency FB" panose="020B0503020202020204" pitchFamily="34" charset="0"/>
                <a:cs typeface="Arial" panose="020B0604020202020204" pitchFamily="34" charset="0"/>
              </a:rPr>
              <a:t>ON AN AIRBORNE rain ENHANCEMENT EXPERIMENT</a:t>
            </a:r>
            <a:r>
              <a:rPr lang="zh-CN" altLang="en-US" sz="3600" b="1" cap="all" dirty="0" smtClean="0">
                <a:solidFill>
                  <a:srgbClr val="5B9BD5"/>
                </a:solidFill>
                <a:latin typeface="Agency FB" panose="020B0503020202020204" pitchFamily="34" charset="0"/>
                <a:cs typeface="Arial" panose="020B0604020202020204" pitchFamily="34" charset="0"/>
              </a:rPr>
              <a:t> in </a:t>
            </a:r>
            <a:r>
              <a:rPr lang="zh-CN" altLang="en-US" sz="3600" b="1" cap="all" dirty="0">
                <a:solidFill>
                  <a:srgbClr val="5B9BD5"/>
                </a:solidFill>
                <a:latin typeface="Agency FB" panose="020B0503020202020204" pitchFamily="34" charset="0"/>
                <a:cs typeface="Arial" panose="020B0604020202020204" pitchFamily="34" charset="0"/>
              </a:rPr>
              <a:t>northeastern Sichuan</a:t>
            </a:r>
          </a:p>
        </p:txBody>
      </p:sp>
      <p:sp>
        <p:nvSpPr>
          <p:cNvPr id="4" name="矩形 259"/>
          <p:cNvSpPr>
            <a:spLocks noChangeArrowheads="1"/>
          </p:cNvSpPr>
          <p:nvPr/>
        </p:nvSpPr>
        <p:spPr bwMode="auto">
          <a:xfrm>
            <a:off x="476190" y="4246226"/>
            <a:ext cx="8049908" cy="1963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buNone/>
            </a:pPr>
            <a:r>
              <a:rPr lang="en-US" altLang="zh-CN" sz="2100" dirty="0" smtClean="0">
                <a:solidFill>
                  <a:srgbClr val="00B050"/>
                </a:solidFill>
                <a:cs typeface="Arial" panose="020B0604020202020204" pitchFamily="34" charset="0"/>
              </a:rPr>
              <a:t>1. Weather </a:t>
            </a:r>
            <a:r>
              <a:rPr lang="en-US" altLang="zh-CN" sz="2100" dirty="0">
                <a:solidFill>
                  <a:srgbClr val="00B050"/>
                </a:solidFill>
                <a:cs typeface="Arial" panose="020B0604020202020204" pitchFamily="34" charset="0"/>
              </a:rPr>
              <a:t>Modification </a:t>
            </a:r>
            <a:r>
              <a:rPr lang="en-US" altLang="zh-CN" sz="2100" dirty="0" smtClean="0">
                <a:solidFill>
                  <a:srgbClr val="00B050"/>
                </a:solidFill>
                <a:cs typeface="Arial" panose="020B0604020202020204" pitchFamily="34" charset="0"/>
              </a:rPr>
              <a:t>Office of </a:t>
            </a:r>
            <a:r>
              <a:rPr lang="en-US" altLang="zh-CN" sz="2100" dirty="0">
                <a:solidFill>
                  <a:srgbClr val="00B050"/>
                </a:solidFill>
                <a:cs typeface="Arial" panose="020B0604020202020204" pitchFamily="34" charset="0"/>
              </a:rPr>
              <a:t>Sichuan </a:t>
            </a:r>
            <a:r>
              <a:rPr lang="en-US" altLang="zh-CN" sz="2100" dirty="0" smtClean="0">
                <a:solidFill>
                  <a:srgbClr val="00B050"/>
                </a:solidFill>
                <a:cs typeface="Arial" panose="020B0604020202020204" pitchFamily="34" charset="0"/>
              </a:rPr>
              <a:t>Province, CMA</a:t>
            </a:r>
          </a:p>
          <a:p>
            <a:pPr algn="r">
              <a:buNone/>
            </a:pPr>
            <a:r>
              <a:rPr lang="en-US" altLang="zh-CN" sz="2100" dirty="0" smtClean="0">
                <a:solidFill>
                  <a:srgbClr val="00B050"/>
                </a:solidFill>
                <a:cs typeface="Arial" panose="020B0604020202020204" pitchFamily="34" charset="0"/>
              </a:rPr>
              <a:t>2. Meteorological Institute of Shanxi Province, CMA</a:t>
            </a:r>
          </a:p>
          <a:p>
            <a:pPr algn="r">
              <a:buNone/>
            </a:pPr>
            <a:r>
              <a:rPr lang="en-US" altLang="zh-CN" sz="2100" dirty="0" smtClean="0">
                <a:solidFill>
                  <a:srgbClr val="00B050"/>
                </a:solidFill>
                <a:cs typeface="Arial" panose="020B0604020202020204" pitchFamily="34" charset="0"/>
              </a:rPr>
              <a:t>3. Chengdu Meteorological Bureau, CMA</a:t>
            </a:r>
          </a:p>
          <a:p>
            <a:pPr algn="r">
              <a:buNone/>
            </a:pPr>
            <a:endParaRPr lang="en-US" altLang="zh-CN" sz="2200" dirty="0" smtClean="0">
              <a:solidFill>
                <a:srgbClr val="0070C0"/>
              </a:solidFill>
              <a:cs typeface="Arial" panose="020B0604020202020204" pitchFamily="34" charset="0"/>
            </a:endParaRPr>
          </a:p>
          <a:p>
            <a:pPr algn="r">
              <a:buNone/>
            </a:pPr>
            <a:endParaRPr lang="en-US" altLang="zh-CN" sz="2200" dirty="0">
              <a:solidFill>
                <a:srgbClr val="0070C0"/>
              </a:solidFill>
              <a:cs typeface="Arial" panose="020B0604020202020204" pitchFamily="34" charset="0"/>
            </a:endParaRPr>
          </a:p>
        </p:txBody>
      </p:sp>
      <p:sp>
        <p:nvSpPr>
          <p:cNvPr id="5" name="矩形 259"/>
          <p:cNvSpPr>
            <a:spLocks noChangeArrowheads="1"/>
          </p:cNvSpPr>
          <p:nvPr/>
        </p:nvSpPr>
        <p:spPr bwMode="auto">
          <a:xfrm>
            <a:off x="690504" y="3531846"/>
            <a:ext cx="804990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2400" dirty="0">
                <a:solidFill>
                  <a:schemeClr val="tx1">
                    <a:lumMod val="65000"/>
                    <a:lumOff val="35000"/>
                  </a:schemeClr>
                </a:solidFill>
                <a:cs typeface="Arial" panose="020B0604020202020204" pitchFamily="34" charset="0"/>
              </a:rPr>
              <a:t>Dan </a:t>
            </a:r>
            <a:r>
              <a:rPr lang="en-US" altLang="zh-CN" sz="2400" dirty="0" smtClean="0">
                <a:solidFill>
                  <a:schemeClr val="tx1">
                    <a:lumMod val="65000"/>
                    <a:lumOff val="35000"/>
                  </a:schemeClr>
                </a:solidFill>
                <a:cs typeface="Arial" panose="020B0604020202020204" pitchFamily="34" charset="0"/>
              </a:rPr>
              <a:t>LIN</a:t>
            </a:r>
            <a:r>
              <a:rPr lang="en-US" altLang="zh-CN" sz="2400" baseline="30000" dirty="0" smtClean="0">
                <a:solidFill>
                  <a:schemeClr val="tx1">
                    <a:lumMod val="65000"/>
                    <a:lumOff val="35000"/>
                  </a:schemeClr>
                </a:solidFill>
                <a:cs typeface="Arial" panose="020B0604020202020204" pitchFamily="34" charset="0"/>
              </a:rPr>
              <a:t>1*</a:t>
            </a:r>
            <a:r>
              <a:rPr lang="en-US" altLang="zh-CN" sz="2400" dirty="0" smtClean="0">
                <a:solidFill>
                  <a:schemeClr val="tx1">
                    <a:lumMod val="65000"/>
                    <a:lumOff val="35000"/>
                  </a:schemeClr>
                </a:solidFill>
                <a:cs typeface="Arial" panose="020B0604020202020204" pitchFamily="34" charset="0"/>
              </a:rPr>
              <a:t>, Ping LIU</a:t>
            </a:r>
            <a:r>
              <a:rPr lang="en-US" altLang="zh-CN" sz="2400" baseline="30000" dirty="0" smtClean="0">
                <a:solidFill>
                  <a:schemeClr val="tx1">
                    <a:lumMod val="65000"/>
                    <a:lumOff val="35000"/>
                  </a:schemeClr>
                </a:solidFill>
                <a:cs typeface="Arial" panose="020B0604020202020204" pitchFamily="34" charset="0"/>
              </a:rPr>
              <a:t>1</a:t>
            </a:r>
            <a:r>
              <a:rPr lang="en-US" altLang="zh-CN" sz="2400" dirty="0" smtClean="0">
                <a:solidFill>
                  <a:schemeClr val="tx1">
                    <a:lumMod val="65000"/>
                    <a:lumOff val="35000"/>
                  </a:schemeClr>
                </a:solidFill>
                <a:cs typeface="Arial" panose="020B0604020202020204" pitchFamily="34" charset="0"/>
              </a:rPr>
              <a:t>, </a:t>
            </a:r>
            <a:r>
              <a:rPr lang="en-US" altLang="zh-CN" sz="2400" dirty="0" err="1" smtClean="0">
                <a:solidFill>
                  <a:schemeClr val="tx1">
                    <a:lumMod val="65000"/>
                    <a:lumOff val="35000"/>
                  </a:schemeClr>
                </a:solidFill>
                <a:cs typeface="Arial" panose="020B0604020202020204" pitchFamily="34" charset="0"/>
              </a:rPr>
              <a:t>Guihua</a:t>
            </a:r>
            <a:r>
              <a:rPr lang="en-US" altLang="zh-CN" sz="2400" dirty="0" smtClean="0">
                <a:solidFill>
                  <a:schemeClr val="tx1">
                    <a:lumMod val="65000"/>
                    <a:lumOff val="35000"/>
                  </a:schemeClr>
                </a:solidFill>
                <a:cs typeface="Arial" panose="020B0604020202020204" pitchFamily="34" charset="0"/>
              </a:rPr>
              <a:t> LIU</a:t>
            </a:r>
            <a:r>
              <a:rPr lang="en-US" altLang="zh-CN" sz="2400" baseline="30000" dirty="0" smtClean="0">
                <a:solidFill>
                  <a:schemeClr val="tx1">
                    <a:lumMod val="65000"/>
                    <a:lumOff val="35000"/>
                  </a:schemeClr>
                </a:solidFill>
                <a:cs typeface="Arial" panose="020B0604020202020204" pitchFamily="34" charset="0"/>
              </a:rPr>
              <a:t>2</a:t>
            </a:r>
            <a:r>
              <a:rPr lang="en-US" altLang="zh-CN" sz="2400" dirty="0" smtClean="0">
                <a:solidFill>
                  <a:schemeClr val="tx1">
                    <a:lumMod val="65000"/>
                    <a:lumOff val="35000"/>
                  </a:schemeClr>
                </a:solidFill>
                <a:cs typeface="Arial" panose="020B0604020202020204" pitchFamily="34" charset="0"/>
              </a:rPr>
              <a:t>, </a:t>
            </a:r>
            <a:r>
              <a:rPr lang="en-US" altLang="zh-CN" sz="2400" dirty="0" err="1" smtClean="0">
                <a:solidFill>
                  <a:schemeClr val="tx1">
                    <a:lumMod val="65000"/>
                    <a:lumOff val="35000"/>
                  </a:schemeClr>
                </a:solidFill>
                <a:cs typeface="Arial" panose="020B0604020202020204" pitchFamily="34" charset="0"/>
              </a:rPr>
              <a:t>Weijia</a:t>
            </a:r>
            <a:r>
              <a:rPr lang="en-US" altLang="zh-CN" sz="2400" dirty="0" smtClean="0">
                <a:solidFill>
                  <a:schemeClr val="tx1">
                    <a:lumMod val="65000"/>
                    <a:lumOff val="35000"/>
                  </a:schemeClr>
                </a:solidFill>
                <a:cs typeface="Arial" panose="020B0604020202020204" pitchFamily="34" charset="0"/>
              </a:rPr>
              <a:t> WANG</a:t>
            </a:r>
            <a:r>
              <a:rPr lang="en-US" altLang="zh-CN" sz="2400" baseline="30000" dirty="0" smtClean="0">
                <a:solidFill>
                  <a:schemeClr val="tx1">
                    <a:lumMod val="65000"/>
                    <a:lumOff val="35000"/>
                  </a:schemeClr>
                </a:solidFill>
                <a:cs typeface="Arial" panose="020B0604020202020204" pitchFamily="34" charset="0"/>
              </a:rPr>
              <a:t>3*</a:t>
            </a:r>
            <a:endParaRPr lang="en-US" altLang="zh-CN" sz="2200" dirty="0" smtClean="0">
              <a:solidFill>
                <a:srgbClr val="0070C0"/>
              </a:solidFill>
              <a:cs typeface="Arial" panose="020B0604020202020204" pitchFamily="34" charset="0"/>
            </a:endParaRPr>
          </a:p>
        </p:txBody>
      </p:sp>
      <p:pic>
        <p:nvPicPr>
          <p:cNvPr id="7" name="图片 7" descr="四川办公室.png"/>
          <p:cNvPicPr>
            <a:picLocks noChangeAspect="1"/>
          </p:cNvPicPr>
          <p:nvPr/>
        </p:nvPicPr>
        <p:blipFill>
          <a:blip r:embed="rId2" cstate="print"/>
          <a:stretch>
            <a:fillRect/>
          </a:stretch>
        </p:blipFill>
        <p:spPr>
          <a:xfrm>
            <a:off x="5429256" y="5743710"/>
            <a:ext cx="900000" cy="900000"/>
          </a:xfrm>
          <a:prstGeom prst="rect">
            <a:avLst/>
          </a:prstGeom>
          <a:noFill/>
          <a:ln w="9525">
            <a:noFill/>
          </a:ln>
        </p:spPr>
      </p:pic>
      <p:pic>
        <p:nvPicPr>
          <p:cNvPr id="1026" name="Picture 2"/>
          <p:cNvPicPr>
            <a:picLocks noChangeAspect="1" noChangeArrowheads="1"/>
          </p:cNvPicPr>
          <p:nvPr/>
        </p:nvPicPr>
        <p:blipFill>
          <a:blip r:embed="rId3" cstate="print"/>
          <a:srcRect/>
          <a:stretch>
            <a:fillRect/>
          </a:stretch>
        </p:blipFill>
        <p:spPr bwMode="auto">
          <a:xfrm>
            <a:off x="0" y="0"/>
            <a:ext cx="9144000" cy="1476375"/>
          </a:xfrm>
          <a:prstGeom prst="rect">
            <a:avLst/>
          </a:prstGeom>
          <a:noFill/>
          <a:ln w="9525">
            <a:noFill/>
            <a:miter lim="800000"/>
            <a:headEnd/>
            <a:tailEnd/>
          </a:ln>
        </p:spPr>
      </p:pic>
      <p:sp>
        <p:nvSpPr>
          <p:cNvPr id="1028" name="AutoShape 4" descr="https://timgsa.baidu.com/timg?image&amp;quality=80&amp;size=b9999_10000&amp;sec=1561470437740&amp;di=292492b0d6d61e151c297aeb13a438e6&amp;imgtype=0&amp;src=http%3A%2F%2Fimg.sc115.com%2Fuploads%2Fallimg%2F091220%2F1_091220110413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030" name="AutoShape 6" descr="https://timgsa.baidu.com/timg?image&amp;quality=80&amp;size=b9999_10000&amp;sec=1561470437740&amp;di=292492b0d6d61e151c297aeb13a438e6&amp;imgtype=0&amp;src=http%3A%2F%2Fimg.sc115.com%2Fuploads%2Fallimg%2F091220%2F1_091220110413_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1" name="图片 10" descr="CMA.jpg"/>
          <p:cNvPicPr>
            <a:picLocks noChangeAspect="1"/>
          </p:cNvPicPr>
          <p:nvPr/>
        </p:nvPicPr>
        <p:blipFill>
          <a:blip r:embed="rId4" cstate="print"/>
          <a:stretch>
            <a:fillRect/>
          </a:stretch>
        </p:blipFill>
        <p:spPr>
          <a:xfrm>
            <a:off x="4143372" y="5715016"/>
            <a:ext cx="936000" cy="936000"/>
          </a:xfrm>
          <a:prstGeom prst="rect">
            <a:avLst/>
          </a:prstGeom>
        </p:spPr>
      </p:pic>
      <p:pic>
        <p:nvPicPr>
          <p:cNvPr id="12" name="图片 11" descr="陕西.jpg"/>
          <p:cNvPicPr>
            <a:picLocks noChangeAspect="1"/>
          </p:cNvPicPr>
          <p:nvPr/>
        </p:nvPicPr>
        <p:blipFill>
          <a:blip r:embed="rId5" cstate="print"/>
          <a:stretch>
            <a:fillRect/>
          </a:stretch>
        </p:blipFill>
        <p:spPr>
          <a:xfrm>
            <a:off x="6643702" y="5715016"/>
            <a:ext cx="900000" cy="900000"/>
          </a:xfrm>
          <a:prstGeom prst="rect">
            <a:avLst/>
          </a:prstGeom>
        </p:spPr>
      </p:pic>
      <p:pic>
        <p:nvPicPr>
          <p:cNvPr id="15" name="图片 14" descr="成都LOGO (1).jpg"/>
          <p:cNvPicPr>
            <a:picLocks noChangeAspect="1"/>
          </p:cNvPicPr>
          <p:nvPr/>
        </p:nvPicPr>
        <p:blipFill>
          <a:blip r:embed="rId6" cstate="print"/>
          <a:stretch>
            <a:fillRect/>
          </a:stretch>
        </p:blipFill>
        <p:spPr>
          <a:xfrm>
            <a:off x="7715272" y="5727263"/>
            <a:ext cx="1135924" cy="113073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Freeform 9"/>
          <p:cNvSpPr/>
          <p:nvPr/>
        </p:nvSpPr>
        <p:spPr>
          <a:xfrm>
            <a:off x="2671445" y="950595"/>
            <a:ext cx="6077585" cy="4750435"/>
          </a:xfrm>
          <a:custGeom>
            <a:avLst/>
            <a:gdLst>
              <a:gd name="txL" fmla="*/ 0 w 3897"/>
              <a:gd name="txT" fmla="*/ 0 h 4086"/>
              <a:gd name="txR" fmla="*/ 3897 w 3897"/>
              <a:gd name="txB" fmla="*/ 4086 h 4086"/>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3897" h="4086">
                <a:moveTo>
                  <a:pt x="342" y="4059"/>
                </a:moveTo>
                <a:cubicBezTo>
                  <a:pt x="360" y="4055"/>
                  <a:pt x="377" y="4050"/>
                  <a:pt x="394" y="4043"/>
                </a:cubicBezTo>
                <a:cubicBezTo>
                  <a:pt x="492" y="4048"/>
                  <a:pt x="584" y="4071"/>
                  <a:pt x="682" y="4075"/>
                </a:cubicBezTo>
                <a:cubicBezTo>
                  <a:pt x="927" y="4086"/>
                  <a:pt x="1326" y="4084"/>
                  <a:pt x="1494" y="4085"/>
                </a:cubicBezTo>
                <a:cubicBezTo>
                  <a:pt x="1607" y="4082"/>
                  <a:pt x="2056" y="4050"/>
                  <a:pt x="2201" y="4085"/>
                </a:cubicBezTo>
                <a:cubicBezTo>
                  <a:pt x="2229" y="4083"/>
                  <a:pt x="2257" y="4084"/>
                  <a:pt x="2285" y="4080"/>
                </a:cubicBezTo>
                <a:cubicBezTo>
                  <a:pt x="2342" y="4071"/>
                  <a:pt x="2259" y="4068"/>
                  <a:pt x="2316" y="4064"/>
                </a:cubicBezTo>
                <a:cubicBezTo>
                  <a:pt x="2365" y="4061"/>
                  <a:pt x="2414" y="4061"/>
                  <a:pt x="2463" y="4059"/>
                </a:cubicBezTo>
                <a:cubicBezTo>
                  <a:pt x="2509" y="4044"/>
                  <a:pt x="2552" y="4053"/>
                  <a:pt x="2599" y="4059"/>
                </a:cubicBezTo>
                <a:cubicBezTo>
                  <a:pt x="2705" y="4052"/>
                  <a:pt x="2710" y="4050"/>
                  <a:pt x="2840" y="4054"/>
                </a:cubicBezTo>
                <a:cubicBezTo>
                  <a:pt x="2953" y="4052"/>
                  <a:pt x="3067" y="4054"/>
                  <a:pt x="3180" y="4049"/>
                </a:cubicBezTo>
                <a:cubicBezTo>
                  <a:pt x="3186" y="4049"/>
                  <a:pt x="3190" y="4041"/>
                  <a:pt x="3196" y="4038"/>
                </a:cubicBezTo>
                <a:cubicBezTo>
                  <a:pt x="3201" y="4036"/>
                  <a:pt x="3206" y="4035"/>
                  <a:pt x="3211" y="4033"/>
                </a:cubicBezTo>
                <a:cubicBezTo>
                  <a:pt x="3222" y="4003"/>
                  <a:pt x="3221" y="4022"/>
                  <a:pt x="3185" y="3986"/>
                </a:cubicBezTo>
                <a:cubicBezTo>
                  <a:pt x="3152" y="3953"/>
                  <a:pt x="3138" y="3906"/>
                  <a:pt x="3117" y="3865"/>
                </a:cubicBezTo>
                <a:cubicBezTo>
                  <a:pt x="3111" y="3842"/>
                  <a:pt x="3100" y="3826"/>
                  <a:pt x="3091" y="3803"/>
                </a:cubicBezTo>
                <a:cubicBezTo>
                  <a:pt x="3093" y="3796"/>
                  <a:pt x="3090" y="3786"/>
                  <a:pt x="3096" y="3782"/>
                </a:cubicBezTo>
                <a:cubicBezTo>
                  <a:pt x="3100" y="3779"/>
                  <a:pt x="3158" y="3765"/>
                  <a:pt x="3169" y="3761"/>
                </a:cubicBezTo>
                <a:cubicBezTo>
                  <a:pt x="3189" y="3745"/>
                  <a:pt x="3204" y="3730"/>
                  <a:pt x="3227" y="3719"/>
                </a:cubicBezTo>
                <a:cubicBezTo>
                  <a:pt x="3237" y="3699"/>
                  <a:pt x="3248" y="3681"/>
                  <a:pt x="3258" y="3661"/>
                </a:cubicBezTo>
                <a:cubicBezTo>
                  <a:pt x="3272" y="3602"/>
                  <a:pt x="3288" y="3543"/>
                  <a:pt x="3300" y="3483"/>
                </a:cubicBezTo>
                <a:cubicBezTo>
                  <a:pt x="3297" y="3406"/>
                  <a:pt x="3304" y="3324"/>
                  <a:pt x="3258" y="3258"/>
                </a:cubicBezTo>
                <a:cubicBezTo>
                  <a:pt x="3253" y="3242"/>
                  <a:pt x="3247" y="3221"/>
                  <a:pt x="3238" y="3206"/>
                </a:cubicBezTo>
                <a:cubicBezTo>
                  <a:pt x="3235" y="3202"/>
                  <a:pt x="3222" y="3196"/>
                  <a:pt x="3227" y="3195"/>
                </a:cubicBezTo>
                <a:cubicBezTo>
                  <a:pt x="3246" y="3193"/>
                  <a:pt x="3266" y="3198"/>
                  <a:pt x="3285" y="3200"/>
                </a:cubicBezTo>
                <a:cubicBezTo>
                  <a:pt x="3327" y="3208"/>
                  <a:pt x="3381" y="3222"/>
                  <a:pt x="3416" y="3190"/>
                </a:cubicBezTo>
                <a:cubicBezTo>
                  <a:pt x="3428" y="3127"/>
                  <a:pt x="3401" y="3061"/>
                  <a:pt x="3384" y="3001"/>
                </a:cubicBezTo>
                <a:cubicBezTo>
                  <a:pt x="3380" y="2986"/>
                  <a:pt x="3380" y="2969"/>
                  <a:pt x="3374" y="2954"/>
                </a:cubicBezTo>
                <a:cubicBezTo>
                  <a:pt x="3369" y="2942"/>
                  <a:pt x="3355" y="2934"/>
                  <a:pt x="3348" y="2923"/>
                </a:cubicBezTo>
                <a:cubicBezTo>
                  <a:pt x="3330" y="2861"/>
                  <a:pt x="3316" y="2872"/>
                  <a:pt x="3410" y="2865"/>
                </a:cubicBezTo>
                <a:cubicBezTo>
                  <a:pt x="3449" y="2853"/>
                  <a:pt x="3467" y="2837"/>
                  <a:pt x="3499" y="2813"/>
                </a:cubicBezTo>
                <a:cubicBezTo>
                  <a:pt x="3511" y="2791"/>
                  <a:pt x="3525" y="2773"/>
                  <a:pt x="3536" y="2750"/>
                </a:cubicBezTo>
                <a:cubicBezTo>
                  <a:pt x="3548" y="2687"/>
                  <a:pt x="3546" y="2623"/>
                  <a:pt x="3526" y="2562"/>
                </a:cubicBezTo>
                <a:cubicBezTo>
                  <a:pt x="3524" y="2554"/>
                  <a:pt x="3511" y="2556"/>
                  <a:pt x="3505" y="2551"/>
                </a:cubicBezTo>
                <a:cubicBezTo>
                  <a:pt x="3497" y="2545"/>
                  <a:pt x="3491" y="2537"/>
                  <a:pt x="3484" y="2530"/>
                </a:cubicBezTo>
                <a:cubicBezTo>
                  <a:pt x="3487" y="2516"/>
                  <a:pt x="3487" y="2500"/>
                  <a:pt x="3494" y="2488"/>
                </a:cubicBezTo>
                <a:cubicBezTo>
                  <a:pt x="3504" y="2471"/>
                  <a:pt x="3578" y="2468"/>
                  <a:pt x="3583" y="2467"/>
                </a:cubicBezTo>
                <a:cubicBezTo>
                  <a:pt x="3645" y="2437"/>
                  <a:pt x="3692" y="2415"/>
                  <a:pt x="3709" y="2342"/>
                </a:cubicBezTo>
                <a:cubicBezTo>
                  <a:pt x="3688" y="2264"/>
                  <a:pt x="3645" y="2203"/>
                  <a:pt x="3609" y="2132"/>
                </a:cubicBezTo>
                <a:cubicBezTo>
                  <a:pt x="3585" y="2032"/>
                  <a:pt x="3614" y="1929"/>
                  <a:pt x="3646" y="1834"/>
                </a:cubicBezTo>
                <a:cubicBezTo>
                  <a:pt x="3648" y="1785"/>
                  <a:pt x="3624" y="1681"/>
                  <a:pt x="3683" y="1650"/>
                </a:cubicBezTo>
                <a:cubicBezTo>
                  <a:pt x="3697" y="1631"/>
                  <a:pt x="3708" y="1624"/>
                  <a:pt x="3725" y="1609"/>
                </a:cubicBezTo>
                <a:cubicBezTo>
                  <a:pt x="3760" y="1515"/>
                  <a:pt x="3695" y="1427"/>
                  <a:pt x="3641" y="1352"/>
                </a:cubicBezTo>
                <a:cubicBezTo>
                  <a:pt x="3623" y="1295"/>
                  <a:pt x="3634" y="1281"/>
                  <a:pt x="3672" y="1237"/>
                </a:cubicBezTo>
                <a:cubicBezTo>
                  <a:pt x="3685" y="1222"/>
                  <a:pt x="3692" y="1205"/>
                  <a:pt x="3704" y="1190"/>
                </a:cubicBezTo>
                <a:cubicBezTo>
                  <a:pt x="3721" y="1170"/>
                  <a:pt x="3726" y="1143"/>
                  <a:pt x="3740" y="1122"/>
                </a:cubicBezTo>
                <a:cubicBezTo>
                  <a:pt x="3768" y="1031"/>
                  <a:pt x="3738" y="934"/>
                  <a:pt x="3766" y="844"/>
                </a:cubicBezTo>
                <a:cubicBezTo>
                  <a:pt x="3768" y="806"/>
                  <a:pt x="3766" y="767"/>
                  <a:pt x="3772" y="729"/>
                </a:cubicBezTo>
                <a:cubicBezTo>
                  <a:pt x="3773" y="724"/>
                  <a:pt x="3814" y="697"/>
                  <a:pt x="3824" y="682"/>
                </a:cubicBezTo>
                <a:cubicBezTo>
                  <a:pt x="3829" y="664"/>
                  <a:pt x="3839" y="655"/>
                  <a:pt x="3850" y="640"/>
                </a:cubicBezTo>
                <a:cubicBezTo>
                  <a:pt x="3860" y="626"/>
                  <a:pt x="3882" y="598"/>
                  <a:pt x="3882" y="598"/>
                </a:cubicBezTo>
                <a:cubicBezTo>
                  <a:pt x="3887" y="579"/>
                  <a:pt x="3892" y="559"/>
                  <a:pt x="3897" y="540"/>
                </a:cubicBezTo>
                <a:cubicBezTo>
                  <a:pt x="3894" y="521"/>
                  <a:pt x="3895" y="501"/>
                  <a:pt x="3887" y="483"/>
                </a:cubicBezTo>
                <a:cubicBezTo>
                  <a:pt x="3881" y="469"/>
                  <a:pt x="3843" y="418"/>
                  <a:pt x="3829" y="404"/>
                </a:cubicBezTo>
                <a:cubicBezTo>
                  <a:pt x="3825" y="387"/>
                  <a:pt x="3810" y="374"/>
                  <a:pt x="3808" y="357"/>
                </a:cubicBezTo>
                <a:cubicBezTo>
                  <a:pt x="3802" y="296"/>
                  <a:pt x="3815" y="299"/>
                  <a:pt x="3829" y="258"/>
                </a:cubicBezTo>
                <a:cubicBezTo>
                  <a:pt x="3827" y="247"/>
                  <a:pt x="3829" y="236"/>
                  <a:pt x="3824" y="226"/>
                </a:cubicBezTo>
                <a:cubicBezTo>
                  <a:pt x="3812" y="201"/>
                  <a:pt x="3782" y="200"/>
                  <a:pt x="3761" y="189"/>
                </a:cubicBezTo>
                <a:cubicBezTo>
                  <a:pt x="3715" y="166"/>
                  <a:pt x="3691" y="158"/>
                  <a:pt x="3641" y="153"/>
                </a:cubicBezTo>
                <a:cubicBezTo>
                  <a:pt x="3600" y="131"/>
                  <a:pt x="3598" y="138"/>
                  <a:pt x="3541" y="142"/>
                </a:cubicBezTo>
                <a:cubicBezTo>
                  <a:pt x="3523" y="149"/>
                  <a:pt x="3506" y="152"/>
                  <a:pt x="3489" y="163"/>
                </a:cubicBezTo>
                <a:cubicBezTo>
                  <a:pt x="3458" y="144"/>
                  <a:pt x="3454" y="115"/>
                  <a:pt x="3416" y="100"/>
                </a:cubicBezTo>
                <a:cubicBezTo>
                  <a:pt x="3362" y="106"/>
                  <a:pt x="3317" y="122"/>
                  <a:pt x="3264" y="132"/>
                </a:cubicBezTo>
                <a:cubicBezTo>
                  <a:pt x="3244" y="150"/>
                  <a:pt x="3245" y="155"/>
                  <a:pt x="3201" y="132"/>
                </a:cubicBezTo>
                <a:cubicBezTo>
                  <a:pt x="3186" y="124"/>
                  <a:pt x="3176" y="107"/>
                  <a:pt x="3164" y="95"/>
                </a:cubicBezTo>
                <a:cubicBezTo>
                  <a:pt x="3140" y="71"/>
                  <a:pt x="3109" y="56"/>
                  <a:pt x="3080" y="38"/>
                </a:cubicBezTo>
                <a:cubicBezTo>
                  <a:pt x="3070" y="32"/>
                  <a:pt x="3060" y="27"/>
                  <a:pt x="3049" y="22"/>
                </a:cubicBezTo>
                <a:cubicBezTo>
                  <a:pt x="3032" y="14"/>
                  <a:pt x="2997" y="1"/>
                  <a:pt x="2997" y="1"/>
                </a:cubicBezTo>
                <a:cubicBezTo>
                  <a:pt x="2917" y="4"/>
                  <a:pt x="2836" y="0"/>
                  <a:pt x="2756" y="11"/>
                </a:cubicBezTo>
                <a:cubicBezTo>
                  <a:pt x="2740" y="13"/>
                  <a:pt x="2725" y="24"/>
                  <a:pt x="2709" y="27"/>
                </a:cubicBezTo>
                <a:cubicBezTo>
                  <a:pt x="2686" y="39"/>
                  <a:pt x="2667" y="43"/>
                  <a:pt x="2641" y="48"/>
                </a:cubicBezTo>
                <a:cubicBezTo>
                  <a:pt x="2594" y="46"/>
                  <a:pt x="2535" y="63"/>
                  <a:pt x="2499" y="27"/>
                </a:cubicBezTo>
                <a:cubicBezTo>
                  <a:pt x="2463" y="39"/>
                  <a:pt x="2481" y="56"/>
                  <a:pt x="2457" y="74"/>
                </a:cubicBezTo>
                <a:cubicBezTo>
                  <a:pt x="2448" y="81"/>
                  <a:pt x="2436" y="81"/>
                  <a:pt x="2426" y="85"/>
                </a:cubicBezTo>
                <a:cubicBezTo>
                  <a:pt x="2388" y="76"/>
                  <a:pt x="2359" y="55"/>
                  <a:pt x="2321" y="43"/>
                </a:cubicBezTo>
                <a:cubicBezTo>
                  <a:pt x="2298" y="45"/>
                  <a:pt x="2275" y="43"/>
                  <a:pt x="2253" y="48"/>
                </a:cubicBezTo>
                <a:cubicBezTo>
                  <a:pt x="2238" y="52"/>
                  <a:pt x="2224" y="60"/>
                  <a:pt x="2211" y="69"/>
                </a:cubicBezTo>
                <a:cubicBezTo>
                  <a:pt x="2206" y="72"/>
                  <a:pt x="2202" y="77"/>
                  <a:pt x="2196" y="79"/>
                </a:cubicBezTo>
                <a:cubicBezTo>
                  <a:pt x="2164" y="91"/>
                  <a:pt x="2132" y="95"/>
                  <a:pt x="2101" y="111"/>
                </a:cubicBezTo>
                <a:cubicBezTo>
                  <a:pt x="2082" y="109"/>
                  <a:pt x="2062" y="113"/>
                  <a:pt x="2044" y="106"/>
                </a:cubicBezTo>
                <a:cubicBezTo>
                  <a:pt x="2032" y="101"/>
                  <a:pt x="2029" y="82"/>
                  <a:pt x="2017" y="79"/>
                </a:cubicBezTo>
                <a:cubicBezTo>
                  <a:pt x="2010" y="77"/>
                  <a:pt x="2004" y="76"/>
                  <a:pt x="1997" y="74"/>
                </a:cubicBezTo>
                <a:cubicBezTo>
                  <a:pt x="1971" y="49"/>
                  <a:pt x="1932" y="35"/>
                  <a:pt x="1897" y="27"/>
                </a:cubicBezTo>
                <a:cubicBezTo>
                  <a:pt x="1876" y="32"/>
                  <a:pt x="1852" y="32"/>
                  <a:pt x="1834" y="43"/>
                </a:cubicBezTo>
                <a:cubicBezTo>
                  <a:pt x="1792" y="69"/>
                  <a:pt x="1747" y="97"/>
                  <a:pt x="1698" y="106"/>
                </a:cubicBezTo>
                <a:cubicBezTo>
                  <a:pt x="1631" y="138"/>
                  <a:pt x="1595" y="101"/>
                  <a:pt x="1541" y="74"/>
                </a:cubicBezTo>
                <a:cubicBezTo>
                  <a:pt x="1500" y="53"/>
                  <a:pt x="1450" y="45"/>
                  <a:pt x="1405" y="38"/>
                </a:cubicBezTo>
                <a:cubicBezTo>
                  <a:pt x="1372" y="41"/>
                  <a:pt x="1338" y="41"/>
                  <a:pt x="1305" y="48"/>
                </a:cubicBezTo>
                <a:cubicBezTo>
                  <a:pt x="1289" y="51"/>
                  <a:pt x="1278" y="67"/>
                  <a:pt x="1263" y="74"/>
                </a:cubicBezTo>
                <a:cubicBezTo>
                  <a:pt x="1219" y="94"/>
                  <a:pt x="1180" y="118"/>
                  <a:pt x="1133" y="132"/>
                </a:cubicBezTo>
                <a:cubicBezTo>
                  <a:pt x="1114" y="130"/>
                  <a:pt x="1094" y="132"/>
                  <a:pt x="1075" y="127"/>
                </a:cubicBezTo>
                <a:cubicBezTo>
                  <a:pt x="1046" y="120"/>
                  <a:pt x="1016" y="93"/>
                  <a:pt x="981" y="85"/>
                </a:cubicBezTo>
                <a:cubicBezTo>
                  <a:pt x="944" y="87"/>
                  <a:pt x="908" y="86"/>
                  <a:pt x="871" y="90"/>
                </a:cubicBezTo>
                <a:cubicBezTo>
                  <a:pt x="849" y="92"/>
                  <a:pt x="830" y="105"/>
                  <a:pt x="808" y="106"/>
                </a:cubicBezTo>
                <a:cubicBezTo>
                  <a:pt x="742" y="109"/>
                  <a:pt x="675" y="109"/>
                  <a:pt x="609" y="111"/>
                </a:cubicBezTo>
                <a:cubicBezTo>
                  <a:pt x="598" y="118"/>
                  <a:pt x="583" y="119"/>
                  <a:pt x="572" y="127"/>
                </a:cubicBezTo>
                <a:cubicBezTo>
                  <a:pt x="567" y="130"/>
                  <a:pt x="566" y="138"/>
                  <a:pt x="562" y="142"/>
                </a:cubicBezTo>
                <a:cubicBezTo>
                  <a:pt x="543" y="164"/>
                  <a:pt x="522" y="191"/>
                  <a:pt x="494" y="200"/>
                </a:cubicBezTo>
                <a:cubicBezTo>
                  <a:pt x="462" y="183"/>
                  <a:pt x="480" y="193"/>
                  <a:pt x="441" y="169"/>
                </a:cubicBezTo>
                <a:cubicBezTo>
                  <a:pt x="412" y="151"/>
                  <a:pt x="369" y="148"/>
                  <a:pt x="337" y="137"/>
                </a:cubicBezTo>
                <a:cubicBezTo>
                  <a:pt x="317" y="143"/>
                  <a:pt x="294" y="146"/>
                  <a:pt x="279" y="163"/>
                </a:cubicBezTo>
                <a:cubicBezTo>
                  <a:pt x="275" y="167"/>
                  <a:pt x="277" y="174"/>
                  <a:pt x="274" y="179"/>
                </a:cubicBezTo>
                <a:cubicBezTo>
                  <a:pt x="271" y="184"/>
                  <a:pt x="251" y="198"/>
                  <a:pt x="248" y="200"/>
                </a:cubicBezTo>
                <a:cubicBezTo>
                  <a:pt x="246" y="206"/>
                  <a:pt x="236" y="234"/>
                  <a:pt x="232" y="237"/>
                </a:cubicBezTo>
                <a:cubicBezTo>
                  <a:pt x="225" y="242"/>
                  <a:pt x="191" y="248"/>
                  <a:pt x="180" y="252"/>
                </a:cubicBezTo>
                <a:cubicBezTo>
                  <a:pt x="155" y="260"/>
                  <a:pt x="131" y="270"/>
                  <a:pt x="106" y="278"/>
                </a:cubicBezTo>
                <a:cubicBezTo>
                  <a:pt x="98" y="304"/>
                  <a:pt x="66" y="317"/>
                  <a:pt x="49" y="341"/>
                </a:cubicBezTo>
                <a:cubicBezTo>
                  <a:pt x="34" y="393"/>
                  <a:pt x="56" y="431"/>
                  <a:pt x="96" y="462"/>
                </a:cubicBezTo>
                <a:cubicBezTo>
                  <a:pt x="108" y="488"/>
                  <a:pt x="125" y="491"/>
                  <a:pt x="143" y="514"/>
                </a:cubicBezTo>
                <a:cubicBezTo>
                  <a:pt x="157" y="560"/>
                  <a:pt x="118" y="589"/>
                  <a:pt x="96" y="624"/>
                </a:cubicBezTo>
                <a:cubicBezTo>
                  <a:pt x="78" y="652"/>
                  <a:pt x="67" y="681"/>
                  <a:pt x="59" y="713"/>
                </a:cubicBezTo>
                <a:cubicBezTo>
                  <a:pt x="64" y="764"/>
                  <a:pt x="79" y="798"/>
                  <a:pt x="96" y="844"/>
                </a:cubicBezTo>
                <a:cubicBezTo>
                  <a:pt x="95" y="849"/>
                  <a:pt x="93" y="893"/>
                  <a:pt x="85" y="907"/>
                </a:cubicBezTo>
                <a:cubicBezTo>
                  <a:pt x="58" y="958"/>
                  <a:pt x="23" y="999"/>
                  <a:pt x="1" y="1053"/>
                </a:cubicBezTo>
                <a:cubicBezTo>
                  <a:pt x="3" y="1085"/>
                  <a:pt x="0" y="1117"/>
                  <a:pt x="7" y="1148"/>
                </a:cubicBezTo>
                <a:cubicBezTo>
                  <a:pt x="10" y="1160"/>
                  <a:pt x="28" y="1179"/>
                  <a:pt x="28" y="1179"/>
                </a:cubicBezTo>
                <a:cubicBezTo>
                  <a:pt x="45" y="1231"/>
                  <a:pt x="31" y="1214"/>
                  <a:pt x="54" y="1237"/>
                </a:cubicBezTo>
                <a:cubicBezTo>
                  <a:pt x="86" y="1334"/>
                  <a:pt x="61" y="1404"/>
                  <a:pt x="59" y="1530"/>
                </a:cubicBezTo>
                <a:cubicBezTo>
                  <a:pt x="63" y="1593"/>
                  <a:pt x="63" y="1657"/>
                  <a:pt x="117" y="1698"/>
                </a:cubicBezTo>
                <a:cubicBezTo>
                  <a:pt x="134" y="1749"/>
                  <a:pt x="186" y="1780"/>
                  <a:pt x="232" y="1802"/>
                </a:cubicBezTo>
                <a:cubicBezTo>
                  <a:pt x="245" y="1817"/>
                  <a:pt x="274" y="1844"/>
                  <a:pt x="274" y="1844"/>
                </a:cubicBezTo>
                <a:cubicBezTo>
                  <a:pt x="310" y="1920"/>
                  <a:pt x="252" y="2025"/>
                  <a:pt x="237" y="2106"/>
                </a:cubicBezTo>
                <a:cubicBezTo>
                  <a:pt x="241" y="2141"/>
                  <a:pt x="241" y="2176"/>
                  <a:pt x="248" y="2211"/>
                </a:cubicBezTo>
                <a:cubicBezTo>
                  <a:pt x="254" y="2243"/>
                  <a:pt x="288" y="2285"/>
                  <a:pt x="310" y="2310"/>
                </a:cubicBezTo>
                <a:cubicBezTo>
                  <a:pt x="322" y="2323"/>
                  <a:pt x="339" y="2332"/>
                  <a:pt x="347" y="2347"/>
                </a:cubicBezTo>
                <a:cubicBezTo>
                  <a:pt x="380" y="2410"/>
                  <a:pt x="440" y="2460"/>
                  <a:pt x="462" y="2530"/>
                </a:cubicBezTo>
                <a:cubicBezTo>
                  <a:pt x="459" y="2580"/>
                  <a:pt x="447" y="2687"/>
                  <a:pt x="384" y="2708"/>
                </a:cubicBezTo>
                <a:cubicBezTo>
                  <a:pt x="368" y="2738"/>
                  <a:pt x="343" y="2755"/>
                  <a:pt x="331" y="2787"/>
                </a:cubicBezTo>
                <a:cubicBezTo>
                  <a:pt x="332" y="2792"/>
                  <a:pt x="343" y="2848"/>
                  <a:pt x="352" y="2860"/>
                </a:cubicBezTo>
                <a:cubicBezTo>
                  <a:pt x="386" y="2905"/>
                  <a:pt x="447" y="2930"/>
                  <a:pt x="494" y="2954"/>
                </a:cubicBezTo>
                <a:cubicBezTo>
                  <a:pt x="544" y="2979"/>
                  <a:pt x="593" y="3012"/>
                  <a:pt x="640" y="3043"/>
                </a:cubicBezTo>
                <a:cubicBezTo>
                  <a:pt x="623" y="3079"/>
                  <a:pt x="598" y="3088"/>
                  <a:pt x="567" y="3111"/>
                </a:cubicBezTo>
                <a:cubicBezTo>
                  <a:pt x="547" y="3126"/>
                  <a:pt x="527" y="3146"/>
                  <a:pt x="509" y="3164"/>
                </a:cubicBezTo>
                <a:cubicBezTo>
                  <a:pt x="490" y="3214"/>
                  <a:pt x="492" y="3233"/>
                  <a:pt x="530" y="3274"/>
                </a:cubicBezTo>
                <a:cubicBezTo>
                  <a:pt x="524" y="3305"/>
                  <a:pt x="509" y="3328"/>
                  <a:pt x="478" y="3337"/>
                </a:cubicBezTo>
                <a:cubicBezTo>
                  <a:pt x="464" y="3351"/>
                  <a:pt x="453" y="3363"/>
                  <a:pt x="436" y="3373"/>
                </a:cubicBezTo>
                <a:cubicBezTo>
                  <a:pt x="430" y="3393"/>
                  <a:pt x="420" y="3398"/>
                  <a:pt x="415" y="3420"/>
                </a:cubicBezTo>
                <a:cubicBezTo>
                  <a:pt x="420" y="3448"/>
                  <a:pt x="424" y="3458"/>
                  <a:pt x="452" y="3467"/>
                </a:cubicBezTo>
                <a:cubicBezTo>
                  <a:pt x="471" y="3480"/>
                  <a:pt x="486" y="3482"/>
                  <a:pt x="494" y="3504"/>
                </a:cubicBezTo>
                <a:cubicBezTo>
                  <a:pt x="487" y="3529"/>
                  <a:pt x="481" y="3539"/>
                  <a:pt x="462" y="3556"/>
                </a:cubicBezTo>
                <a:cubicBezTo>
                  <a:pt x="450" y="3580"/>
                  <a:pt x="447" y="3605"/>
                  <a:pt x="436" y="3630"/>
                </a:cubicBezTo>
                <a:cubicBezTo>
                  <a:pt x="432" y="3731"/>
                  <a:pt x="456" y="3742"/>
                  <a:pt x="384" y="3766"/>
                </a:cubicBezTo>
                <a:cubicBezTo>
                  <a:pt x="364" y="3784"/>
                  <a:pt x="355" y="3798"/>
                  <a:pt x="347" y="3823"/>
                </a:cubicBezTo>
                <a:cubicBezTo>
                  <a:pt x="351" y="3851"/>
                  <a:pt x="360" y="3861"/>
                  <a:pt x="368" y="3886"/>
                </a:cubicBezTo>
                <a:cubicBezTo>
                  <a:pt x="366" y="3911"/>
                  <a:pt x="368" y="3936"/>
                  <a:pt x="363" y="3960"/>
                </a:cubicBezTo>
                <a:cubicBezTo>
                  <a:pt x="359" y="3980"/>
                  <a:pt x="310" y="3991"/>
                  <a:pt x="310" y="3991"/>
                </a:cubicBezTo>
                <a:cubicBezTo>
                  <a:pt x="298" y="4004"/>
                  <a:pt x="295" y="4016"/>
                  <a:pt x="289" y="4033"/>
                </a:cubicBezTo>
                <a:cubicBezTo>
                  <a:pt x="302" y="4075"/>
                  <a:pt x="288" y="4066"/>
                  <a:pt x="316" y="4075"/>
                </a:cubicBezTo>
                <a:cubicBezTo>
                  <a:pt x="361" y="4070"/>
                  <a:pt x="402" y="4059"/>
                  <a:pt x="447" y="4054"/>
                </a:cubicBezTo>
                <a:cubicBezTo>
                  <a:pt x="450" y="4050"/>
                  <a:pt x="457" y="4043"/>
                  <a:pt x="457" y="4043"/>
                </a:cubicBezTo>
              </a:path>
            </a:pathLst>
          </a:custGeom>
          <a:solidFill>
            <a:schemeClr val="accent1">
              <a:alpha val="100000"/>
            </a:schemeClr>
          </a:solidFill>
          <a:ln w="9525" cap="flat" cmpd="sng">
            <a:solidFill>
              <a:schemeClr val="tx1">
                <a:alpha val="100000"/>
              </a:schemeClr>
            </a:solidFill>
            <a:prstDash val="solid"/>
            <a:round/>
            <a:headEnd type="none" w="med" len="med"/>
            <a:tailEnd type="none" w="med" len="med"/>
          </a:ln>
        </p:spPr>
        <p:txBody>
          <a:bodyPr/>
          <a:lstStyle/>
          <a:p>
            <a:endParaRPr lang="zh-CN" altLang="en-US"/>
          </a:p>
        </p:txBody>
      </p:sp>
      <p:pic>
        <p:nvPicPr>
          <p:cNvPr id="3" name="Picture 4"/>
          <p:cNvPicPr>
            <a:picLocks noChangeAspect="1"/>
          </p:cNvPicPr>
          <p:nvPr/>
        </p:nvPicPr>
        <p:blipFill>
          <a:blip r:embed="rId2" cstate="print"/>
          <a:stretch>
            <a:fillRect/>
          </a:stretch>
        </p:blipFill>
        <p:spPr>
          <a:xfrm>
            <a:off x="4211320" y="5073015"/>
            <a:ext cx="2931160" cy="628015"/>
          </a:xfrm>
          <a:prstGeom prst="rect">
            <a:avLst/>
          </a:prstGeom>
          <a:noFill/>
          <a:ln w="9525">
            <a:noFill/>
          </a:ln>
        </p:spPr>
      </p:pic>
      <p:pic>
        <p:nvPicPr>
          <p:cNvPr id="4" name="Picture 5"/>
          <p:cNvPicPr>
            <a:picLocks noChangeAspect="1"/>
          </p:cNvPicPr>
          <p:nvPr/>
        </p:nvPicPr>
        <p:blipFill>
          <a:blip r:embed="rId3" cstate="print"/>
          <a:stretch>
            <a:fillRect/>
          </a:stretch>
        </p:blipFill>
        <p:spPr>
          <a:xfrm>
            <a:off x="3848100" y="4206875"/>
            <a:ext cx="3521075" cy="770255"/>
          </a:xfrm>
          <a:prstGeom prst="rect">
            <a:avLst/>
          </a:prstGeom>
          <a:noFill/>
          <a:ln w="9525">
            <a:noFill/>
          </a:ln>
        </p:spPr>
      </p:pic>
      <p:pic>
        <p:nvPicPr>
          <p:cNvPr id="5" name="Picture 6"/>
          <p:cNvPicPr>
            <a:picLocks noChangeAspect="1"/>
          </p:cNvPicPr>
          <p:nvPr/>
        </p:nvPicPr>
        <p:blipFill>
          <a:blip r:embed="rId4" cstate="print"/>
          <a:stretch>
            <a:fillRect/>
          </a:stretch>
        </p:blipFill>
        <p:spPr>
          <a:xfrm>
            <a:off x="3261995" y="3220720"/>
            <a:ext cx="4702810" cy="847725"/>
          </a:xfrm>
          <a:prstGeom prst="rect">
            <a:avLst/>
          </a:prstGeom>
          <a:noFill/>
          <a:ln w="9525">
            <a:noFill/>
          </a:ln>
        </p:spPr>
      </p:pic>
      <p:pic>
        <p:nvPicPr>
          <p:cNvPr id="6" name="Picture 7"/>
          <p:cNvPicPr>
            <a:picLocks noChangeAspect="1"/>
          </p:cNvPicPr>
          <p:nvPr/>
        </p:nvPicPr>
        <p:blipFill>
          <a:blip r:embed="rId5" cstate="print"/>
          <a:stretch>
            <a:fillRect/>
          </a:stretch>
        </p:blipFill>
        <p:spPr>
          <a:xfrm>
            <a:off x="2969260" y="2209800"/>
            <a:ext cx="5193665" cy="871855"/>
          </a:xfrm>
          <a:prstGeom prst="rect">
            <a:avLst/>
          </a:prstGeom>
          <a:noFill/>
          <a:ln w="9525">
            <a:noFill/>
          </a:ln>
        </p:spPr>
      </p:pic>
      <p:pic>
        <p:nvPicPr>
          <p:cNvPr id="7" name="Picture 8"/>
          <p:cNvPicPr>
            <a:picLocks noChangeAspect="1"/>
          </p:cNvPicPr>
          <p:nvPr/>
        </p:nvPicPr>
        <p:blipFill>
          <a:blip r:embed="rId6" cstate="print"/>
          <a:stretch>
            <a:fillRect/>
          </a:stretch>
        </p:blipFill>
        <p:spPr>
          <a:xfrm>
            <a:off x="2896870" y="1088390"/>
            <a:ext cx="5281930" cy="982980"/>
          </a:xfrm>
          <a:prstGeom prst="rect">
            <a:avLst/>
          </a:prstGeom>
          <a:noFill/>
          <a:ln w="9525">
            <a:noFill/>
          </a:ln>
        </p:spPr>
      </p:pic>
      <p:sp>
        <p:nvSpPr>
          <p:cNvPr id="8" name="Text Box 11"/>
          <p:cNvSpPr txBox="1"/>
          <p:nvPr/>
        </p:nvSpPr>
        <p:spPr>
          <a:xfrm>
            <a:off x="2962275" y="5701030"/>
            <a:ext cx="5495290" cy="645160"/>
          </a:xfrm>
          <a:prstGeom prst="rect">
            <a:avLst/>
          </a:prstGeom>
          <a:noFill/>
          <a:ln w="9525">
            <a:noFill/>
          </a:ln>
        </p:spPr>
        <p:txBody>
          <a:bodyPr wrap="square">
            <a:spAutoFit/>
          </a:bodyPr>
          <a:lstStyle/>
          <a:p>
            <a:pPr algn="l" rtl="0"/>
            <a:r>
              <a:rPr lang="en-US" altLang="zh-CN" dirty="0">
                <a:latin typeface="Arial" panose="020B0604020202020204" pitchFamily="34" charset="0"/>
                <a:cs typeface="Arial" panose="020B0604020202020204" pitchFamily="34" charset="0"/>
              </a:rPr>
              <a:t>These are images on </a:t>
            </a:r>
            <a:r>
              <a:rPr lang="en-US" altLang="zh-CN" dirty="0">
                <a:solidFill>
                  <a:srgbClr val="002060"/>
                </a:solidFill>
                <a:latin typeface="Arial" panose="020B0604020202020204" pitchFamily="34" charset="0"/>
                <a:cs typeface="Arial" panose="020B0604020202020204" pitchFamily="34" charset="0"/>
              </a:rPr>
              <a:t>different heights</a:t>
            </a:r>
            <a:r>
              <a:rPr lang="en-US" altLang="zh-CN" dirty="0">
                <a:latin typeface="Arial" panose="020B0604020202020204" pitchFamily="34" charset="0"/>
                <a:cs typeface="Arial" panose="020B0604020202020204" pitchFamily="34" charset="0"/>
              </a:rPr>
              <a:t> of the cloud.</a:t>
            </a:r>
          </a:p>
          <a:p>
            <a:pPr algn="l" rtl="0"/>
            <a:r>
              <a:rPr lang="en-US" altLang="zh-CN" dirty="0">
                <a:latin typeface="Arial" panose="020B0604020202020204" pitchFamily="34" charset="0"/>
                <a:cs typeface="Arial" panose="020B0604020202020204" pitchFamily="34" charset="0"/>
              </a:rPr>
              <a:t>It can be seen that vertically the </a:t>
            </a:r>
            <a:r>
              <a:rPr lang="en-US" altLang="zh-CN" dirty="0">
                <a:solidFill>
                  <a:srgbClr val="C00000"/>
                </a:solidFill>
                <a:latin typeface="Arial" panose="020B0604020202020204" pitchFamily="34" charset="0"/>
                <a:cs typeface="Arial" panose="020B0604020202020204" pitchFamily="34" charset="0"/>
              </a:rPr>
              <a:t>H </a:t>
            </a:r>
            <a:r>
              <a:rPr lang="en-US" altLang="zh-CN" dirty="0">
                <a:solidFill>
                  <a:srgbClr val="C00000"/>
                </a:solidFill>
                <a:cs typeface="Arial" panose="020B0604020202020204" pitchFamily="34" charset="0"/>
              </a:rPr>
              <a:t>↑</a:t>
            </a:r>
            <a:r>
              <a:rPr lang="en-US" altLang="zh-CN" dirty="0">
                <a:solidFill>
                  <a:srgbClr val="C00000"/>
                </a:solidFill>
                <a:latin typeface="Arial" panose="020B0604020202020204" pitchFamily="34" charset="0"/>
                <a:cs typeface="Arial" panose="020B0604020202020204" pitchFamily="34" charset="0"/>
              </a:rPr>
              <a:t>, T</a:t>
            </a:r>
            <a:r>
              <a:rPr lang="en-US" altLang="zh-CN" dirty="0">
                <a:solidFill>
                  <a:srgbClr val="C00000"/>
                </a:solidFill>
                <a:cs typeface="Arial" panose="020B0604020202020204" pitchFamily="34" charset="0"/>
              </a:rPr>
              <a:t>↓,</a:t>
            </a:r>
            <a:r>
              <a:rPr lang="en-US" altLang="zh-CN" dirty="0">
                <a:solidFill>
                  <a:srgbClr val="C00000"/>
                </a:solidFill>
                <a:latin typeface="Arial" panose="020B0604020202020204" pitchFamily="34" charset="0"/>
                <a:cs typeface="Arial" panose="020B0604020202020204" pitchFamily="34" charset="0"/>
              </a:rPr>
              <a:t> Re </a:t>
            </a:r>
            <a:r>
              <a:rPr lang="en-US" altLang="zh-CN" dirty="0">
                <a:solidFill>
                  <a:srgbClr val="C00000"/>
                </a:solidFill>
                <a:cs typeface="Arial" panose="020B0604020202020204" pitchFamily="34" charset="0"/>
              </a:rPr>
              <a:t>↑</a:t>
            </a:r>
            <a:r>
              <a:rPr lang="en-US" altLang="zh-CN" dirty="0">
                <a:cs typeface="Arial" panose="020B0604020202020204" pitchFamily="34" charset="0"/>
              </a:rPr>
              <a:t>.</a:t>
            </a:r>
            <a:endParaRPr lang="en-US" altLang="zh-CN" dirty="0">
              <a:latin typeface="Arial" panose="020B0604020202020204" pitchFamily="34" charset="0"/>
              <a:cs typeface="Arial" panose="020B0604020202020204" pitchFamily="34" charset="0"/>
            </a:endParaRPr>
          </a:p>
        </p:txBody>
      </p:sp>
      <p:sp>
        <p:nvSpPr>
          <p:cNvPr id="9" name="Slide Number Placeholder 10"/>
          <p:cNvSpPr txBox="1">
            <a:spLocks noGrp="1"/>
          </p:cNvSpPr>
          <p:nvPr/>
        </p:nvSpPr>
        <p:spPr>
          <a:xfrm>
            <a:off x="457200" y="6356350"/>
            <a:ext cx="2133600" cy="365125"/>
          </a:xfrm>
          <a:prstGeom prst="rect">
            <a:avLst/>
          </a:prstGeom>
          <a:noFill/>
        </p:spPr>
        <p:txBody>
          <a:bodyPr rtlCol="1" anchor="ctr"/>
          <a:lstStyle/>
          <a:p>
            <a:pPr algn="l" rtl="0" eaLnBrk="0" hangingPunct="0"/>
            <a:endParaRPr lang="he-IL" sz="1200" dirty="0">
              <a:solidFill>
                <a:srgbClr val="898989"/>
              </a:solidFill>
              <a:latin typeface="Tahoma" panose="020B0604030504040204" pitchFamily="34" charset="0"/>
            </a:endParaRPr>
          </a:p>
        </p:txBody>
      </p:sp>
      <p:sp>
        <p:nvSpPr>
          <p:cNvPr id="13321" name="Text Box 10"/>
          <p:cNvSpPr txBox="1"/>
          <p:nvPr/>
        </p:nvSpPr>
        <p:spPr>
          <a:xfrm>
            <a:off x="271145" y="1028700"/>
            <a:ext cx="2505075" cy="4799965"/>
          </a:xfrm>
          <a:prstGeom prst="rect">
            <a:avLst/>
          </a:prstGeom>
          <a:noFill/>
          <a:ln w="9525">
            <a:noFill/>
          </a:ln>
        </p:spPr>
        <p:txBody>
          <a:bodyPr wrap="square">
            <a:spAutoFit/>
          </a:bodyPr>
          <a:lstStyle/>
          <a:p>
            <a:pPr algn="l" rtl="0"/>
            <a:r>
              <a:rPr lang="en-US" altLang="zh-CN" sz="1800" dirty="0">
                <a:latin typeface="Arial" panose="020B0604020202020204" pitchFamily="34" charset="0"/>
                <a:cs typeface="Arial" panose="020B0604020202020204" pitchFamily="34" charset="0"/>
              </a:rPr>
              <a:t>Height      Temperature</a:t>
            </a:r>
          </a:p>
          <a:p>
            <a:pPr algn="l" rtl="0"/>
            <a:endParaRPr lang="en-US" altLang="zh-CN" sz="1800" dirty="0">
              <a:latin typeface="Arial" panose="020B0604020202020204" pitchFamily="34" charset="0"/>
              <a:cs typeface="Arial" panose="020B0604020202020204" pitchFamily="34" charset="0"/>
            </a:endParaRPr>
          </a:p>
          <a:p>
            <a:pPr algn="l" rtl="0"/>
            <a:r>
              <a:rPr lang="en-US" altLang="zh-CN" sz="1800" dirty="0">
                <a:latin typeface="Arial" panose="020B0604020202020204" pitchFamily="34" charset="0"/>
                <a:cs typeface="Arial" panose="020B0604020202020204" pitchFamily="34" charset="0"/>
              </a:rPr>
              <a:t>7,073 m,     -12.2 °C</a:t>
            </a:r>
          </a:p>
          <a:p>
            <a:pPr algn="l" rtl="0"/>
            <a:endParaRPr lang="en-US" altLang="zh-CN" sz="1800" dirty="0">
              <a:latin typeface="Arial" panose="020B0604020202020204" pitchFamily="34" charset="0"/>
              <a:cs typeface="Arial" panose="020B0604020202020204" pitchFamily="34" charset="0"/>
            </a:endParaRPr>
          </a:p>
          <a:p>
            <a:pPr algn="l" rtl="0"/>
            <a:endParaRPr lang="en-US" altLang="zh-CN" sz="1800" dirty="0">
              <a:latin typeface="Arial" panose="020B0604020202020204" pitchFamily="34" charset="0"/>
              <a:cs typeface="Arial" panose="020B0604020202020204" pitchFamily="34" charset="0"/>
            </a:endParaRPr>
          </a:p>
          <a:p>
            <a:pPr algn="l" rtl="0"/>
            <a:r>
              <a:rPr lang="en-US" altLang="zh-CN" sz="1800" dirty="0">
                <a:latin typeface="Arial" panose="020B0604020202020204" pitchFamily="34" charset="0"/>
                <a:cs typeface="Arial" panose="020B0604020202020204" pitchFamily="34" charset="0"/>
              </a:rPr>
              <a:t>6,793 m,     -11.8 °C</a:t>
            </a:r>
          </a:p>
          <a:p>
            <a:pPr algn="l" rtl="0"/>
            <a:endParaRPr lang="en-US" altLang="zh-CN" sz="1800" dirty="0">
              <a:latin typeface="Arial" panose="020B0604020202020204" pitchFamily="34" charset="0"/>
              <a:cs typeface="Arial" panose="020B0604020202020204" pitchFamily="34" charset="0"/>
            </a:endParaRPr>
          </a:p>
          <a:p>
            <a:pPr algn="l" rtl="0"/>
            <a:endParaRPr lang="en-US" altLang="zh-CN" sz="1800" dirty="0">
              <a:latin typeface="Arial" panose="020B0604020202020204" pitchFamily="34" charset="0"/>
              <a:cs typeface="Arial" panose="020B0604020202020204" pitchFamily="34" charset="0"/>
            </a:endParaRPr>
          </a:p>
          <a:p>
            <a:pPr algn="l" rtl="0"/>
            <a:endParaRPr lang="en-US" altLang="zh-CN" sz="1800" dirty="0">
              <a:latin typeface="Arial" panose="020B0604020202020204" pitchFamily="34" charset="0"/>
              <a:cs typeface="Arial" panose="020B0604020202020204" pitchFamily="34" charset="0"/>
            </a:endParaRPr>
          </a:p>
          <a:p>
            <a:pPr algn="l" rtl="0"/>
            <a:r>
              <a:rPr lang="en-US" altLang="zh-CN" sz="1800" dirty="0">
                <a:latin typeface="Arial" panose="020B0604020202020204" pitchFamily="34" charset="0"/>
                <a:cs typeface="Arial" panose="020B0604020202020204" pitchFamily="34" charset="0"/>
              </a:rPr>
              <a:t>6,124 m,     -8.7 °C</a:t>
            </a:r>
          </a:p>
          <a:p>
            <a:pPr algn="l" rtl="0"/>
            <a:endParaRPr lang="en-US" altLang="zh-CN" sz="1800" dirty="0">
              <a:latin typeface="Arial" panose="020B0604020202020204" pitchFamily="34" charset="0"/>
              <a:cs typeface="Arial" panose="020B0604020202020204" pitchFamily="34" charset="0"/>
            </a:endParaRPr>
          </a:p>
          <a:p>
            <a:pPr algn="l" rtl="0"/>
            <a:endParaRPr lang="en-US" altLang="zh-CN" sz="1800" dirty="0">
              <a:latin typeface="Arial" panose="020B0604020202020204" pitchFamily="34" charset="0"/>
              <a:cs typeface="Arial" panose="020B0604020202020204" pitchFamily="34" charset="0"/>
            </a:endParaRPr>
          </a:p>
          <a:p>
            <a:pPr algn="l" rtl="0"/>
            <a:r>
              <a:rPr lang="en-US" altLang="zh-CN" sz="1800" dirty="0">
                <a:latin typeface="Arial" panose="020B0604020202020204" pitchFamily="34" charset="0"/>
                <a:cs typeface="Arial" panose="020B0604020202020204" pitchFamily="34" charset="0"/>
              </a:rPr>
              <a:t>5,816 m,     -6.8 °C</a:t>
            </a:r>
          </a:p>
          <a:p>
            <a:pPr algn="l" rtl="0"/>
            <a:endParaRPr lang="en-US" altLang="zh-CN" sz="1800" dirty="0">
              <a:latin typeface="Arial" panose="020B0604020202020204" pitchFamily="34" charset="0"/>
              <a:cs typeface="Arial" panose="020B0604020202020204" pitchFamily="34" charset="0"/>
            </a:endParaRPr>
          </a:p>
          <a:p>
            <a:pPr algn="l" rtl="0"/>
            <a:endParaRPr lang="en-US" altLang="zh-CN" sz="1800" dirty="0">
              <a:latin typeface="Arial" panose="020B0604020202020204" pitchFamily="34" charset="0"/>
              <a:cs typeface="Arial" panose="020B0604020202020204" pitchFamily="34" charset="0"/>
            </a:endParaRPr>
          </a:p>
          <a:p>
            <a:pPr algn="l" rtl="0"/>
            <a:r>
              <a:rPr lang="en-US" altLang="zh-CN" sz="1800" dirty="0">
                <a:latin typeface="Arial" panose="020B0604020202020204" pitchFamily="34" charset="0"/>
                <a:cs typeface="Arial" panose="020B0604020202020204" pitchFamily="34" charset="0"/>
              </a:rPr>
              <a:t>4,406 m,     +1.3 °C</a:t>
            </a:r>
          </a:p>
          <a:p>
            <a:pPr algn="l" rtl="0"/>
            <a:endParaRPr lang="en-US" altLang="zh-CN" sz="1800" dirty="0">
              <a:latin typeface="Arial" panose="020B0604020202020204" pitchFamily="34" charset="0"/>
              <a:ea typeface="Arial" panose="020B0604020202020204" pitchFamily="34" charset="0"/>
            </a:endParaRPr>
          </a:p>
        </p:txBody>
      </p:sp>
      <p:sp>
        <p:nvSpPr>
          <p:cNvPr id="100" name="文本框 99"/>
          <p:cNvSpPr txBox="1"/>
          <p:nvPr/>
        </p:nvSpPr>
        <p:spPr>
          <a:xfrm>
            <a:off x="667831" y="188640"/>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(2)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T-Re </a:t>
            </a:r>
            <a:r>
              <a:rPr lang="en-US" sz="2400" dirty="0" smtClean="0">
                <a:solidFill>
                  <a:srgbClr val="0070C0"/>
                </a:solidFill>
                <a:latin typeface="Calibri" panose="020F0502020204030204" pitchFamily="34" charset="0"/>
                <a:ea typeface="宋体" panose="02010600030101010101" pitchFamily="2" charset="-122"/>
                <a:cs typeface="Times New Roman" panose="02020603050405020304" pitchFamily="18" charset="0"/>
              </a:rPr>
              <a:t>profile</a:t>
            </a:r>
            <a:endPar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endParaRPr>
          </a:p>
        </p:txBody>
      </p:sp>
      <p:grpSp>
        <p:nvGrpSpPr>
          <p:cNvPr id="12" name="组合 27"/>
          <p:cNvGrpSpPr/>
          <p:nvPr/>
        </p:nvGrpSpPr>
        <p:grpSpPr>
          <a:xfrm>
            <a:off x="3080" y="60473"/>
            <a:ext cx="616486" cy="693260"/>
            <a:chOff x="0" y="532828"/>
            <a:chExt cx="759125" cy="568897"/>
          </a:xfrm>
        </p:grpSpPr>
        <p:sp>
          <p:nvSpPr>
            <p:cNvPr id="13" name="矩形 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33"/>
          <p:cNvGrpSpPr/>
          <p:nvPr/>
        </p:nvGrpSpPr>
        <p:grpSpPr>
          <a:xfrm>
            <a:off x="3080" y="750640"/>
            <a:ext cx="9140920" cy="45719"/>
            <a:chOff x="0" y="532828"/>
            <a:chExt cx="759125" cy="568897"/>
          </a:xfrm>
        </p:grpSpPr>
        <p:sp>
          <p:nvSpPr>
            <p:cNvPr id="18" name="矩形 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p:cNvPicPr>
          <p:nvPr/>
        </p:nvPicPr>
        <p:blipFill>
          <a:blip r:embed="rId2" cstate="print"/>
          <a:stretch>
            <a:fillRect/>
          </a:stretch>
        </p:blipFill>
        <p:spPr>
          <a:xfrm>
            <a:off x="2354580" y="1059815"/>
            <a:ext cx="5242560" cy="5242560"/>
          </a:xfrm>
          <a:prstGeom prst="rect">
            <a:avLst/>
          </a:prstGeom>
          <a:noFill/>
          <a:ln w="9525">
            <a:noFill/>
          </a:ln>
        </p:spPr>
      </p:pic>
      <p:pic>
        <p:nvPicPr>
          <p:cNvPr id="7172" name="Picture 3"/>
          <p:cNvPicPr>
            <a:picLocks noChangeAspect="1"/>
          </p:cNvPicPr>
          <p:nvPr/>
        </p:nvPicPr>
        <p:blipFill>
          <a:blip r:embed="rId3" cstate="print"/>
          <a:stretch>
            <a:fillRect/>
          </a:stretch>
        </p:blipFill>
        <p:spPr>
          <a:xfrm>
            <a:off x="367194" y="1142504"/>
            <a:ext cx="2197100" cy="2362200"/>
          </a:xfrm>
          <a:prstGeom prst="rect">
            <a:avLst/>
          </a:prstGeom>
          <a:noFill/>
          <a:ln w="9525">
            <a:noFill/>
          </a:ln>
        </p:spPr>
      </p:pic>
      <p:sp>
        <p:nvSpPr>
          <p:cNvPr id="7173" name="Freeform 4"/>
          <p:cNvSpPr/>
          <p:nvPr/>
        </p:nvSpPr>
        <p:spPr>
          <a:xfrm>
            <a:off x="409417" y="1729879"/>
            <a:ext cx="2036762" cy="1181100"/>
          </a:xfrm>
          <a:custGeom>
            <a:avLst/>
            <a:gdLst>
              <a:gd name="txL" fmla="*/ 0 w 1283"/>
              <a:gd name="txT" fmla="*/ 0 h 744"/>
              <a:gd name="txR" fmla="*/ 1283 w 1283"/>
              <a:gd name="txB" fmla="*/ 744 h 744"/>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283" h="744">
                <a:moveTo>
                  <a:pt x="23" y="728"/>
                </a:moveTo>
                <a:cubicBezTo>
                  <a:pt x="423" y="744"/>
                  <a:pt x="822" y="738"/>
                  <a:pt x="1223" y="734"/>
                </a:cubicBezTo>
                <a:cubicBezTo>
                  <a:pt x="1256" y="712"/>
                  <a:pt x="1263" y="681"/>
                  <a:pt x="1283" y="650"/>
                </a:cubicBezTo>
                <a:cubicBezTo>
                  <a:pt x="1267" y="603"/>
                  <a:pt x="1260" y="577"/>
                  <a:pt x="1217" y="548"/>
                </a:cubicBezTo>
                <a:cubicBezTo>
                  <a:pt x="1200" y="523"/>
                  <a:pt x="1151" y="482"/>
                  <a:pt x="1115" y="482"/>
                </a:cubicBezTo>
                <a:cubicBezTo>
                  <a:pt x="771" y="480"/>
                  <a:pt x="427" y="478"/>
                  <a:pt x="83" y="476"/>
                </a:cubicBezTo>
                <a:cubicBezTo>
                  <a:pt x="63" y="463"/>
                  <a:pt x="55" y="447"/>
                  <a:pt x="35" y="434"/>
                </a:cubicBezTo>
                <a:cubicBezTo>
                  <a:pt x="26" y="421"/>
                  <a:pt x="8" y="413"/>
                  <a:pt x="5" y="398"/>
                </a:cubicBezTo>
                <a:cubicBezTo>
                  <a:pt x="0" y="366"/>
                  <a:pt x="22" y="285"/>
                  <a:pt x="65" y="284"/>
                </a:cubicBezTo>
                <a:cubicBezTo>
                  <a:pt x="397" y="280"/>
                  <a:pt x="729" y="280"/>
                  <a:pt x="1061" y="278"/>
                </a:cubicBezTo>
                <a:cubicBezTo>
                  <a:pt x="1115" y="272"/>
                  <a:pt x="1118" y="276"/>
                  <a:pt x="1145" y="236"/>
                </a:cubicBezTo>
                <a:cubicBezTo>
                  <a:pt x="1147" y="218"/>
                  <a:pt x="1147" y="200"/>
                  <a:pt x="1151" y="182"/>
                </a:cubicBezTo>
                <a:cubicBezTo>
                  <a:pt x="1153" y="170"/>
                  <a:pt x="1163" y="146"/>
                  <a:pt x="1163" y="146"/>
                </a:cubicBezTo>
                <a:cubicBezTo>
                  <a:pt x="1156" y="79"/>
                  <a:pt x="1163" y="109"/>
                  <a:pt x="1145" y="56"/>
                </a:cubicBezTo>
                <a:cubicBezTo>
                  <a:pt x="1142" y="47"/>
                  <a:pt x="1074" y="2"/>
                  <a:pt x="1055" y="2"/>
                </a:cubicBezTo>
                <a:cubicBezTo>
                  <a:pt x="775" y="0"/>
                  <a:pt x="495" y="2"/>
                  <a:pt x="215" y="2"/>
                </a:cubicBezTo>
              </a:path>
            </a:pathLst>
          </a:custGeom>
          <a:noFill/>
          <a:ln w="28575" cap="flat" cmpd="sng">
            <a:solidFill>
              <a:schemeClr val="tx1">
                <a:alpha val="100000"/>
              </a:schemeClr>
            </a:solidFill>
            <a:prstDash val="solid"/>
            <a:round/>
            <a:headEnd type="none" w="med" len="med"/>
            <a:tailEnd type="triangle" w="med" len="med"/>
          </a:ln>
        </p:spPr>
        <p:txBody>
          <a:bodyPr/>
          <a:lstStyle/>
          <a:p>
            <a:endParaRPr lang="zh-CN" altLang="en-US"/>
          </a:p>
        </p:txBody>
      </p:sp>
      <p:pic>
        <p:nvPicPr>
          <p:cNvPr id="7174" name="Picture 5"/>
          <p:cNvPicPr>
            <a:picLocks noChangeAspect="1"/>
          </p:cNvPicPr>
          <p:nvPr/>
        </p:nvPicPr>
        <p:blipFill>
          <a:blip r:embed="rId4" cstate="print">
            <a:clrChange>
              <a:clrFrom>
                <a:srgbClr val="FFFFFF"/>
              </a:clrFrom>
              <a:clrTo>
                <a:srgbClr val="FFFFFF">
                  <a:alpha val="0"/>
                </a:srgbClr>
              </a:clrTo>
            </a:clrChange>
          </a:blip>
          <a:stretch>
            <a:fillRect/>
          </a:stretch>
        </p:blipFill>
        <p:spPr>
          <a:xfrm rot="-1759366">
            <a:off x="443394" y="1331417"/>
            <a:ext cx="1066800" cy="801687"/>
          </a:xfrm>
          <a:prstGeom prst="rect">
            <a:avLst/>
          </a:prstGeom>
          <a:noFill/>
          <a:ln w="9525">
            <a:noFill/>
          </a:ln>
        </p:spPr>
      </p:pic>
      <p:sp>
        <p:nvSpPr>
          <p:cNvPr id="7177" name="Text Box 9"/>
          <p:cNvSpPr txBox="1"/>
          <p:nvPr/>
        </p:nvSpPr>
        <p:spPr>
          <a:xfrm>
            <a:off x="366395" y="3295015"/>
            <a:ext cx="2079625" cy="1414780"/>
          </a:xfrm>
          <a:prstGeom prst="rect">
            <a:avLst/>
          </a:prstGeom>
          <a:solidFill>
            <a:schemeClr val="bg1"/>
          </a:solidFill>
          <a:ln w="28575" cap="flat" cmpd="sng">
            <a:solidFill>
              <a:schemeClr val="tx1"/>
            </a:solidFill>
            <a:prstDash val="solid"/>
            <a:miter/>
            <a:headEnd type="none" w="med" len="med"/>
            <a:tailEnd type="none" w="med" len="med"/>
          </a:ln>
        </p:spPr>
        <p:txBody>
          <a:bodyPr wrap="square">
            <a:spAutoFit/>
          </a:bodyPr>
          <a:lstStyle/>
          <a:p>
            <a:pPr algn="l" rtl="0"/>
            <a:r>
              <a:rPr lang="en-US" altLang="zh-CN" sz="1800" dirty="0">
                <a:solidFill>
                  <a:srgbClr val="0070C0"/>
                </a:solidFill>
                <a:cs typeface="Arial" panose="020B0604020202020204" pitchFamily="34" charset="0"/>
                <a:sym typeface="+mn-ea"/>
              </a:rPr>
              <a:t>This is the vertical detection route for the aircraft.</a:t>
            </a:r>
          </a:p>
          <a:p>
            <a:pPr algn="l" rtl="0"/>
            <a:r>
              <a:rPr lang="en-US" altLang="zh-CN" sz="1600" b="1" dirty="0">
                <a:solidFill>
                  <a:srgbClr val="FFC000"/>
                </a:solidFill>
                <a:cs typeface="Arial" panose="020B0604020202020204" pitchFamily="34" charset="0"/>
                <a:sym typeface="+mn-ea"/>
              </a:rPr>
              <a:t>Hyderabad, India</a:t>
            </a:r>
            <a:endParaRPr lang="en-US" altLang="zh-CN" sz="1600" b="1" dirty="0">
              <a:solidFill>
                <a:srgbClr val="FFC000"/>
              </a:solidFill>
              <a:latin typeface="Arial" panose="020B0604020202020204" pitchFamily="34" charset="0"/>
              <a:cs typeface="Arial" panose="020B0604020202020204" pitchFamily="34" charset="0"/>
            </a:endParaRPr>
          </a:p>
          <a:p>
            <a:pPr algn="l" rtl="0"/>
            <a:r>
              <a:rPr lang="en-US" altLang="zh-CN" sz="1600" b="1" dirty="0">
                <a:solidFill>
                  <a:srgbClr val="FFC000"/>
                </a:solidFill>
                <a:cs typeface="Arial" panose="020B0604020202020204" pitchFamily="34" charset="0"/>
                <a:sym typeface="+mn-ea"/>
              </a:rPr>
              <a:t>22 June 2009</a:t>
            </a:r>
            <a:endParaRPr lang="en-US" altLang="zh-CN" sz="1600" b="1" dirty="0">
              <a:solidFill>
                <a:srgbClr val="FFC000"/>
              </a:solidFill>
              <a:latin typeface="Arial" panose="020B0604020202020204" pitchFamily="34" charset="0"/>
              <a:ea typeface="Arial" panose="020B0604020202020204" pitchFamily="34" charset="0"/>
              <a:cs typeface="Arial" panose="020B0604020202020204" pitchFamily="34" charset="0"/>
              <a:sym typeface="+mn-ea"/>
            </a:endParaRPr>
          </a:p>
        </p:txBody>
      </p:sp>
      <p:sp>
        <p:nvSpPr>
          <p:cNvPr id="8" name="文本框 99"/>
          <p:cNvSpPr txBox="1"/>
          <p:nvPr/>
        </p:nvSpPr>
        <p:spPr>
          <a:xfrm>
            <a:off x="667831" y="188640"/>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(2)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T-Re </a:t>
            </a:r>
            <a:r>
              <a:rPr lang="en-US" sz="2400" dirty="0" smtClean="0">
                <a:solidFill>
                  <a:srgbClr val="0070C0"/>
                </a:solidFill>
                <a:latin typeface="Calibri" panose="020F0502020204030204" pitchFamily="34" charset="0"/>
                <a:ea typeface="宋体" panose="02010600030101010101" pitchFamily="2" charset="-122"/>
                <a:cs typeface="Times New Roman" panose="02020603050405020304" pitchFamily="18" charset="0"/>
              </a:rPr>
              <a:t>profile</a:t>
            </a:r>
            <a:endPar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endParaRPr>
          </a:p>
        </p:txBody>
      </p:sp>
      <p:grpSp>
        <p:nvGrpSpPr>
          <p:cNvPr id="9" name="组合 27"/>
          <p:cNvGrpSpPr/>
          <p:nvPr/>
        </p:nvGrpSpPr>
        <p:grpSpPr>
          <a:xfrm>
            <a:off x="3080" y="60473"/>
            <a:ext cx="616486" cy="693260"/>
            <a:chOff x="0" y="532828"/>
            <a:chExt cx="759125" cy="568897"/>
          </a:xfrm>
        </p:grpSpPr>
        <p:sp>
          <p:nvSpPr>
            <p:cNvPr id="10" name="矩形 9"/>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33"/>
          <p:cNvGrpSpPr/>
          <p:nvPr/>
        </p:nvGrpSpPr>
        <p:grpSpPr>
          <a:xfrm>
            <a:off x="3080" y="750640"/>
            <a:ext cx="9140920" cy="45719"/>
            <a:chOff x="0" y="532828"/>
            <a:chExt cx="759125" cy="568897"/>
          </a:xfrm>
        </p:grpSpPr>
        <p:sp>
          <p:nvSpPr>
            <p:cNvPr id="15" name="矩形 14"/>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Text Box 9"/>
          <p:cNvSpPr txBox="1"/>
          <p:nvPr/>
        </p:nvSpPr>
        <p:spPr>
          <a:xfrm>
            <a:off x="6072505" y="4408170"/>
            <a:ext cx="2879725" cy="1198880"/>
          </a:xfrm>
          <a:prstGeom prst="rect">
            <a:avLst/>
          </a:prstGeom>
          <a:solidFill>
            <a:schemeClr val="bg1"/>
          </a:solidFill>
          <a:ln w="28575" cap="flat" cmpd="sng">
            <a:solidFill>
              <a:schemeClr val="tx1"/>
            </a:solidFill>
            <a:prstDash val="solid"/>
            <a:miter/>
            <a:headEnd type="none" w="med" len="med"/>
            <a:tailEnd type="none" w="med" len="med"/>
          </a:ln>
        </p:spPr>
        <p:txBody>
          <a:bodyPr>
            <a:spAutoFit/>
          </a:bodyPr>
          <a:lstStyle/>
          <a:p>
            <a:pPr algn="l" rtl="0"/>
            <a:r>
              <a:rPr lang="en-US" altLang="zh-CN" sz="1800" dirty="0">
                <a:solidFill>
                  <a:srgbClr val="0070C0"/>
                </a:solidFill>
                <a:latin typeface="Arial" panose="020B0604020202020204" pitchFamily="34" charset="0"/>
                <a:cs typeface="Arial" panose="020B0604020202020204" pitchFamily="34" charset="0"/>
              </a:rPr>
              <a:t>Each point is cloud particle effective radius as measured by the aircraft during 1 second of flight.</a:t>
            </a:r>
            <a:endParaRPr lang="en-US" altLang="zh-CN" sz="1800" dirty="0">
              <a:solidFill>
                <a:srgbClr val="0070C0"/>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6560" y="750600"/>
            <a:ext cx="8507730" cy="460375"/>
          </a:xfrm>
          <a:prstGeom prst="rect">
            <a:avLst/>
          </a:prstGeom>
          <a:noFill/>
        </p:spPr>
        <p:txBody>
          <a:bodyPr wrap="square" rtlCol="0">
            <a:spAutoFit/>
          </a:bodyPr>
          <a:lstStyle/>
          <a:p>
            <a:r>
              <a:rPr lang="en-US" sz="2400" b="1" dirty="0" smtClean="0">
                <a:latin typeface="Times New Roman" panose="02020603050405020304" pitchFamily="18" charset="0"/>
              </a:rPr>
              <a:t>Assumptions</a:t>
            </a:r>
            <a:r>
              <a:rPr lang="en-US" sz="2000" b="1" dirty="0" smtClean="0">
                <a:latin typeface="Times New Roman" panose="02020603050405020304" pitchFamily="18" charset="0"/>
              </a:rPr>
              <a:t>:</a:t>
            </a:r>
            <a:r>
              <a:rPr sz="2000" dirty="0" smtClean="0">
                <a:solidFill>
                  <a:srgbClr val="C00000"/>
                </a:solidFill>
              </a:rPr>
              <a:t> </a:t>
            </a:r>
          </a:p>
        </p:txBody>
      </p:sp>
      <p:sp>
        <p:nvSpPr>
          <p:cNvPr id="28675" name="Rectangle 3"/>
          <p:cNvSpPr>
            <a:spLocks noChangeArrowheads="1"/>
          </p:cNvSpPr>
          <p:nvPr/>
        </p:nvSpPr>
        <p:spPr bwMode="auto">
          <a:xfrm>
            <a:off x="416560" y="1123429"/>
            <a:ext cx="8333105" cy="2982595"/>
          </a:xfrm>
          <a:prstGeom prst="rect">
            <a:avLst/>
          </a:prstGeom>
          <a:noFill/>
          <a:ln w="9525">
            <a:noFill/>
            <a:miter lim="800000"/>
          </a:ln>
          <a:effectLst/>
        </p:spPr>
        <p:txBody>
          <a:bodyPr/>
          <a:lstStyle/>
          <a:p>
            <a:pPr>
              <a:lnSpc>
                <a:spcPct val="100000"/>
              </a:lnSpc>
              <a:spcBef>
                <a:spcPct val="20000"/>
              </a:spcBef>
              <a:spcAft>
                <a:spcPct val="40000"/>
              </a:spcAft>
              <a:buClr>
                <a:schemeClr val="hlink"/>
              </a:buClr>
              <a:buSzPct val="120000"/>
              <a:defRPr/>
            </a:pPr>
            <a:r>
              <a:rPr sz="2000" dirty="0" smtClean="0">
                <a:solidFill>
                  <a:srgbClr val="C00000"/>
                </a:solidFill>
              </a:rPr>
              <a:t>1.at a certain moment, in a certain region, the satellite observed different clouds with different cloud top height and particle effective radius, it can be considered as the development process of each cloud in this region over time.</a:t>
            </a:r>
          </a:p>
          <a:p>
            <a:pPr>
              <a:lnSpc>
                <a:spcPct val="100000"/>
              </a:lnSpc>
              <a:spcBef>
                <a:spcPct val="20000"/>
              </a:spcBef>
              <a:spcAft>
                <a:spcPct val="40000"/>
              </a:spcAft>
              <a:buClr>
                <a:schemeClr val="hlink"/>
              </a:buClr>
              <a:buSzPct val="120000"/>
              <a:defRPr/>
            </a:pPr>
            <a:r>
              <a:rPr lang="en-US" sz="1800" dirty="0" smtClean="0">
                <a:solidFill>
                  <a:schemeClr val="tx1"/>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rPr>
              <a:t>Lensky I M, Rosenfeld D. The time space exchangeability of satellite retrieved relations betw een cloud top temperature and particle effective radius. A tmos Chem Phys, 2006, 6 ( 10 ) : 2887-2894.</a:t>
            </a:r>
          </a:p>
        </p:txBody>
      </p:sp>
      <p:pic>
        <p:nvPicPr>
          <p:cNvPr id="2" name="图片 1"/>
          <p:cNvPicPr>
            <a:picLocks noChangeAspect="1"/>
          </p:cNvPicPr>
          <p:nvPr/>
        </p:nvPicPr>
        <p:blipFill>
          <a:blip r:embed="rId2" cstate="print"/>
          <a:stretch>
            <a:fillRect/>
          </a:stretch>
        </p:blipFill>
        <p:spPr>
          <a:xfrm>
            <a:off x="865505" y="4334510"/>
            <a:ext cx="6553200" cy="2001520"/>
          </a:xfrm>
          <a:prstGeom prst="rect">
            <a:avLst/>
          </a:prstGeom>
        </p:spPr>
      </p:pic>
      <p:sp>
        <p:nvSpPr>
          <p:cNvPr id="8" name="矩形 7"/>
          <p:cNvSpPr/>
          <p:nvPr/>
        </p:nvSpPr>
        <p:spPr>
          <a:xfrm>
            <a:off x="760730" y="5358765"/>
            <a:ext cx="1872615" cy="398780"/>
          </a:xfrm>
          <a:prstGeom prst="rect">
            <a:avLst/>
          </a:prstGeom>
        </p:spPr>
        <p:txBody>
          <a:bodyPr wrap="square">
            <a:spAutoFit/>
          </a:bodyPr>
          <a:lstStyle/>
          <a:p>
            <a:pPr algn="ctr"/>
            <a:r>
              <a:rPr lang="en-US" sz="2000" b="1">
                <a:solidFill>
                  <a:schemeClr val="tx1"/>
                </a:solidFill>
                <a:latin typeface="Times New Roman" panose="02020603050405020304" pitchFamily="18" charset="0"/>
                <a:sym typeface="+mn-ea"/>
              </a:rPr>
              <a:t>Re at T= -10℃</a:t>
            </a:r>
            <a:r>
              <a:rPr lang="zh-CN" altLang="en-US" sz="1400" b="1" dirty="0" smtClean="0">
                <a:solidFill>
                  <a:schemeClr val="bg1"/>
                </a:solidFill>
                <a:latin typeface="Times New Roman" panose="02020603050405020304" pitchFamily="18" charset="0"/>
                <a:ea typeface="楷体_GB2312" pitchFamily="49" charset="-122"/>
              </a:rPr>
              <a:t> </a:t>
            </a:r>
          </a:p>
        </p:txBody>
      </p:sp>
      <p:sp>
        <p:nvSpPr>
          <p:cNvPr id="3" name="矩形 2"/>
          <p:cNvSpPr/>
          <p:nvPr/>
        </p:nvSpPr>
        <p:spPr>
          <a:xfrm>
            <a:off x="4284345" y="5358765"/>
            <a:ext cx="1872615" cy="398780"/>
          </a:xfrm>
          <a:prstGeom prst="rect">
            <a:avLst/>
          </a:prstGeom>
        </p:spPr>
        <p:txBody>
          <a:bodyPr wrap="square">
            <a:spAutoFit/>
          </a:bodyPr>
          <a:lstStyle/>
          <a:p>
            <a:pPr algn="ctr"/>
            <a:r>
              <a:rPr lang="en-US" sz="2000" b="1">
                <a:solidFill>
                  <a:schemeClr val="tx1"/>
                </a:solidFill>
                <a:latin typeface="Times New Roman" panose="02020603050405020304" pitchFamily="18" charset="0"/>
                <a:sym typeface="+mn-ea"/>
              </a:rPr>
              <a:t>Re at T= -10℃</a:t>
            </a:r>
            <a:r>
              <a:rPr lang="zh-CN" altLang="en-US" sz="1400" b="1" dirty="0" smtClean="0">
                <a:solidFill>
                  <a:schemeClr val="bg1"/>
                </a:solidFill>
                <a:latin typeface="Times New Roman" panose="02020603050405020304" pitchFamily="18" charset="0"/>
                <a:ea typeface="楷体_GB2312" pitchFamily="49" charset="-122"/>
              </a:rPr>
              <a:t> </a:t>
            </a:r>
          </a:p>
        </p:txBody>
      </p:sp>
      <p:sp>
        <p:nvSpPr>
          <p:cNvPr id="4" name="矩形 3"/>
          <p:cNvSpPr/>
          <p:nvPr/>
        </p:nvSpPr>
        <p:spPr>
          <a:xfrm>
            <a:off x="4188460" y="4334510"/>
            <a:ext cx="1872615" cy="398780"/>
          </a:xfrm>
          <a:prstGeom prst="rect">
            <a:avLst/>
          </a:prstGeom>
        </p:spPr>
        <p:txBody>
          <a:bodyPr wrap="square">
            <a:spAutoFit/>
          </a:bodyPr>
          <a:lstStyle/>
          <a:p>
            <a:pPr algn="ctr"/>
            <a:r>
              <a:rPr lang="en-US" sz="2000" b="1">
                <a:solidFill>
                  <a:schemeClr val="tx1"/>
                </a:solidFill>
                <a:latin typeface="Times New Roman" panose="02020603050405020304" pitchFamily="18" charset="0"/>
                <a:sym typeface="+mn-ea"/>
              </a:rPr>
              <a:t>T= -20℃</a:t>
            </a:r>
            <a:r>
              <a:rPr lang="zh-CN" altLang="en-US" sz="1400" b="1" dirty="0" smtClean="0">
                <a:solidFill>
                  <a:schemeClr val="bg1"/>
                </a:solidFill>
                <a:latin typeface="Times New Roman" panose="02020603050405020304" pitchFamily="18" charset="0"/>
                <a:ea typeface="楷体_GB2312" pitchFamily="49" charset="-122"/>
              </a:rPr>
              <a:t> </a:t>
            </a:r>
          </a:p>
        </p:txBody>
      </p:sp>
      <p:cxnSp>
        <p:nvCxnSpPr>
          <p:cNvPr id="5" name="直接连接符 4"/>
          <p:cNvCxnSpPr/>
          <p:nvPr/>
        </p:nvCxnSpPr>
        <p:spPr>
          <a:xfrm>
            <a:off x="876300" y="5674360"/>
            <a:ext cx="5184775" cy="0"/>
          </a:xfrm>
          <a:prstGeom prst="line">
            <a:avLst/>
          </a:prstGeom>
        </p:spPr>
        <p:style>
          <a:lnRef idx="2">
            <a:schemeClr val="dk1"/>
          </a:lnRef>
          <a:fillRef idx="0">
            <a:schemeClr val="dk1"/>
          </a:fillRef>
          <a:effectRef idx="1">
            <a:schemeClr val="dk1"/>
          </a:effectRef>
          <a:fontRef idx="minor">
            <a:schemeClr val="tx1"/>
          </a:fontRef>
        </p:style>
      </p:cxnSp>
      <p:sp>
        <p:nvSpPr>
          <p:cNvPr id="6" name="矩形 5"/>
          <p:cNvSpPr/>
          <p:nvPr/>
        </p:nvSpPr>
        <p:spPr>
          <a:xfrm>
            <a:off x="5817235" y="5474970"/>
            <a:ext cx="1872615" cy="398780"/>
          </a:xfrm>
          <a:prstGeom prst="rect">
            <a:avLst/>
          </a:prstGeom>
        </p:spPr>
        <p:txBody>
          <a:bodyPr wrap="square">
            <a:spAutoFit/>
          </a:bodyPr>
          <a:lstStyle/>
          <a:p>
            <a:pPr algn="ctr"/>
            <a:r>
              <a:rPr lang="en-US" sz="2000" b="1">
                <a:solidFill>
                  <a:schemeClr val="tx1"/>
                </a:solidFill>
                <a:latin typeface="Times New Roman" panose="02020603050405020304" pitchFamily="18" charset="0"/>
                <a:sym typeface="+mn-ea"/>
              </a:rPr>
              <a:t>same height</a:t>
            </a:r>
            <a:endParaRPr lang="en-US" sz="1400" b="1" dirty="0" smtClean="0">
              <a:solidFill>
                <a:schemeClr val="bg1"/>
              </a:solidFill>
              <a:latin typeface="Times New Roman" panose="02020603050405020304" pitchFamily="18" charset="0"/>
              <a:ea typeface="楷体_GB2312" pitchFamily="49" charset="-122"/>
            </a:endParaRPr>
          </a:p>
        </p:txBody>
      </p:sp>
      <p:sp>
        <p:nvSpPr>
          <p:cNvPr id="7" name="文本框 6"/>
          <p:cNvSpPr txBox="1"/>
          <p:nvPr/>
        </p:nvSpPr>
        <p:spPr>
          <a:xfrm>
            <a:off x="415925" y="3473450"/>
            <a:ext cx="8311515" cy="768350"/>
          </a:xfrm>
          <a:prstGeom prst="rect">
            <a:avLst/>
          </a:prstGeom>
          <a:noFill/>
        </p:spPr>
        <p:txBody>
          <a:bodyPr wrap="square" rtlCol="0" anchor="t">
            <a:spAutoFit/>
          </a:bodyPr>
          <a:lstStyle/>
          <a:p>
            <a:pPr algn="l">
              <a:lnSpc>
                <a:spcPct val="100000"/>
              </a:lnSpc>
              <a:spcBef>
                <a:spcPct val="20000"/>
              </a:spcBef>
              <a:buClrTx/>
              <a:buSzTx/>
              <a:buFontTx/>
            </a:pPr>
            <a:r>
              <a:rPr sz="2000" dirty="0" smtClean="0">
                <a:solidFill>
                  <a:srgbClr val="C00000"/>
                </a:solidFill>
                <a:sym typeface="+mn-ea"/>
              </a:rPr>
              <a:t>2.Re near the cloud top is similar to Re in the cloud at the same height.</a:t>
            </a:r>
          </a:p>
          <a:p>
            <a:pPr algn="l">
              <a:lnSpc>
                <a:spcPct val="100000"/>
              </a:lnSpc>
              <a:spcBef>
                <a:spcPct val="20000"/>
              </a:spcBef>
              <a:buClrTx/>
              <a:buSzTx/>
              <a:buFontTx/>
            </a:pPr>
            <a:r>
              <a:rPr lang="en-US" sz="1800" dirty="0" smtClean="0">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rPr>
              <a:t>This assumption is tested by aircraft observations.</a:t>
            </a:r>
          </a:p>
        </p:txBody>
      </p:sp>
      <p:sp>
        <p:nvSpPr>
          <p:cNvPr id="11" name="文本框 99"/>
          <p:cNvSpPr txBox="1"/>
          <p:nvPr/>
        </p:nvSpPr>
        <p:spPr>
          <a:xfrm>
            <a:off x="667831" y="188640"/>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(2)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T-Re </a:t>
            </a:r>
            <a:r>
              <a:rPr lang="en-US" sz="2400" dirty="0" smtClean="0">
                <a:solidFill>
                  <a:srgbClr val="0070C0"/>
                </a:solidFill>
                <a:latin typeface="Calibri" panose="020F0502020204030204" pitchFamily="34" charset="0"/>
                <a:cs typeface="Times New Roman" panose="02020603050405020304" pitchFamily="18" charset="0"/>
              </a:rPr>
              <a:t>profile</a:t>
            </a:r>
            <a:endPar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endParaRPr>
          </a:p>
        </p:txBody>
      </p:sp>
      <p:grpSp>
        <p:nvGrpSpPr>
          <p:cNvPr id="12" name="组合 27"/>
          <p:cNvGrpSpPr/>
          <p:nvPr/>
        </p:nvGrpSpPr>
        <p:grpSpPr>
          <a:xfrm>
            <a:off x="3080" y="60473"/>
            <a:ext cx="616486" cy="693260"/>
            <a:chOff x="0" y="532828"/>
            <a:chExt cx="759125" cy="568897"/>
          </a:xfrm>
        </p:grpSpPr>
        <p:sp>
          <p:nvSpPr>
            <p:cNvPr id="13" name="矩形 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33"/>
          <p:cNvGrpSpPr/>
          <p:nvPr/>
        </p:nvGrpSpPr>
        <p:grpSpPr>
          <a:xfrm>
            <a:off x="3080" y="750640"/>
            <a:ext cx="9140920" cy="45719"/>
            <a:chOff x="0" y="532828"/>
            <a:chExt cx="759125" cy="568897"/>
          </a:xfrm>
        </p:grpSpPr>
        <p:sp>
          <p:nvSpPr>
            <p:cNvPr id="18" name="矩形 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988435" y="879103"/>
            <a:ext cx="4616013" cy="461665"/>
          </a:xfrm>
          <a:prstGeom prst="rect">
            <a:avLst/>
          </a:prstGeom>
          <a:noFill/>
        </p:spPr>
        <p:txBody>
          <a:bodyPr wrap="square" rtlCol="0">
            <a:spAutoFit/>
          </a:bodyPr>
          <a:lstStyle/>
          <a:p>
            <a:r>
              <a:rPr lang="en-US" sz="2400" b="1" dirty="0">
                <a:latin typeface="Times New Roman" panose="02020603050405020304" pitchFamily="18" charset="0"/>
              </a:rPr>
              <a:t>How to draw </a:t>
            </a:r>
            <a:r>
              <a:rPr lang="en-US" sz="2400" b="1" dirty="0" smtClean="0">
                <a:latin typeface="Times New Roman" panose="02020603050405020304" pitchFamily="18" charset="0"/>
              </a:rPr>
              <a:t>T-Re profiles</a:t>
            </a:r>
            <a:endParaRPr lang="en-US" sz="2000" dirty="0" smtClean="0">
              <a:solidFill>
                <a:srgbClr val="C00000"/>
              </a:solidFill>
            </a:endParaRPr>
          </a:p>
        </p:txBody>
      </p:sp>
      <p:sp>
        <p:nvSpPr>
          <p:cNvPr id="100" name="文本框 99"/>
          <p:cNvSpPr txBox="1"/>
          <p:nvPr/>
        </p:nvSpPr>
        <p:spPr>
          <a:xfrm>
            <a:off x="3916045" y="1437347"/>
            <a:ext cx="4617720" cy="4799965"/>
          </a:xfrm>
          <a:prstGeom prst="rect">
            <a:avLst/>
          </a:prstGeom>
          <a:noFill/>
          <a:ln w="9525">
            <a:noFill/>
          </a:ln>
        </p:spPr>
        <p:txBody>
          <a:bodyPr wrap="square">
            <a:spAutoFit/>
          </a:bodyPr>
          <a:lstStyle/>
          <a:p>
            <a:r>
              <a:rPr lang="en-US" sz="1800" dirty="0">
                <a:solidFill>
                  <a:srgbClr val="FFC000"/>
                </a:solidFill>
                <a:cs typeface="Times New Roman" panose="02020603050405020304" pitchFamily="18" charset="0"/>
                <a:sym typeface="+mn-ea"/>
              </a:rPr>
              <a:t>■</a:t>
            </a:r>
            <a:r>
              <a:rPr lang="en-US" sz="1800" dirty="0">
                <a:latin typeface="Calibri" panose="020F0502020204030204" pitchFamily="34" charset="0"/>
                <a:ea typeface="宋体" panose="02010600030101010101" pitchFamily="2" charset="-122"/>
                <a:cs typeface="Times New Roman" panose="02020603050405020304" pitchFamily="18" charset="0"/>
              </a:rPr>
              <a:t>Firstly, select the analysis region, and count the Re in this region at 1℃ intervals. </a:t>
            </a:r>
          </a:p>
          <a:p>
            <a:endParaRPr lang="en-US" sz="1800" dirty="0">
              <a:solidFill>
                <a:srgbClr val="FFC000"/>
              </a:solidFill>
              <a:cs typeface="Times New Roman" panose="02020603050405020304" pitchFamily="18" charset="0"/>
              <a:sym typeface="+mn-ea"/>
            </a:endParaRPr>
          </a:p>
          <a:p>
            <a:r>
              <a:rPr lang="en-US" sz="1800" dirty="0">
                <a:solidFill>
                  <a:srgbClr val="FFC000"/>
                </a:solidFill>
                <a:cs typeface="Times New Roman" panose="02020603050405020304" pitchFamily="18" charset="0"/>
                <a:sym typeface="+mn-ea"/>
              </a:rPr>
              <a:t>■</a:t>
            </a:r>
            <a:r>
              <a:rPr lang="en-US" sz="1800" dirty="0">
                <a:latin typeface="Calibri" panose="020F0502020204030204" pitchFamily="34" charset="0"/>
                <a:cs typeface="Times New Roman" panose="02020603050405020304" pitchFamily="18" charset="0"/>
                <a:sym typeface="+mn-ea"/>
              </a:rPr>
              <a:t>Then arrange all Re at the same </a:t>
            </a:r>
            <a:r>
              <a:rPr lang="en-US" sz="1800" dirty="0" smtClean="0">
                <a:latin typeface="Calibri" panose="020F0502020204030204" pitchFamily="34" charset="0"/>
                <a:cs typeface="Times New Roman" panose="02020603050405020304" pitchFamily="18" charset="0"/>
                <a:sym typeface="+mn-ea"/>
              </a:rPr>
              <a:t>temperature </a:t>
            </a:r>
            <a:r>
              <a:rPr lang="en-US" sz="1800" dirty="0">
                <a:latin typeface="Calibri" panose="020F0502020204030204" pitchFamily="34" charset="0"/>
                <a:cs typeface="Times New Roman" panose="02020603050405020304" pitchFamily="18" charset="0"/>
                <a:sym typeface="+mn-ea"/>
              </a:rPr>
              <a:t>in this region from smallest to largest.</a:t>
            </a:r>
            <a:endParaRPr lang="en-US" sz="1800" dirty="0">
              <a:cs typeface="Times New Roman" panose="02020603050405020304" pitchFamily="18" charset="0"/>
              <a:sym typeface="+mn-ea"/>
            </a:endParaRPr>
          </a:p>
          <a:p>
            <a:endParaRPr lang="en-US" sz="1800" dirty="0">
              <a:latin typeface="Calibri" panose="020F0502020204030204" pitchFamily="34" charset="0"/>
              <a:cs typeface="Times New Roman" panose="02020603050405020304" pitchFamily="18" charset="0"/>
              <a:sym typeface="+mn-ea"/>
            </a:endParaRPr>
          </a:p>
          <a:p>
            <a:r>
              <a:rPr lang="en-US" sz="1800" dirty="0">
                <a:solidFill>
                  <a:srgbClr val="FFC000"/>
                </a:solidFill>
                <a:cs typeface="Times New Roman" panose="02020603050405020304" pitchFamily="18" charset="0"/>
                <a:sym typeface="+mn-ea"/>
              </a:rPr>
              <a:t>■</a:t>
            </a:r>
            <a:r>
              <a:rPr lang="en-US" sz="1800" dirty="0">
                <a:latin typeface="Calibri" panose="020F0502020204030204" pitchFamily="34" charset="0"/>
                <a:cs typeface="Times New Roman" panose="02020603050405020304" pitchFamily="18" charset="0"/>
                <a:sym typeface="+mn-ea"/>
              </a:rPr>
              <a:t>Since the number of Re at the same </a:t>
            </a:r>
            <a:r>
              <a:rPr lang="en-US" sz="1800" dirty="0" smtClean="0">
                <a:latin typeface="Calibri" panose="020F0502020204030204" pitchFamily="34" charset="0"/>
                <a:cs typeface="Times New Roman" panose="02020603050405020304" pitchFamily="18" charset="0"/>
                <a:sym typeface="+mn-ea"/>
              </a:rPr>
              <a:t>temperature </a:t>
            </a:r>
            <a:r>
              <a:rPr lang="en-US" sz="1800" dirty="0">
                <a:latin typeface="Calibri" panose="020F0502020204030204" pitchFamily="34" charset="0"/>
                <a:cs typeface="Times New Roman" panose="02020603050405020304" pitchFamily="18" charset="0"/>
                <a:sym typeface="+mn-ea"/>
              </a:rPr>
              <a:t>is different, normalization process is carried out.</a:t>
            </a:r>
          </a:p>
          <a:p>
            <a:endParaRPr lang="en-US" sz="1800" dirty="0">
              <a:latin typeface="Calibri" panose="020F0502020204030204" pitchFamily="34" charset="0"/>
              <a:cs typeface="Times New Roman" panose="02020603050405020304" pitchFamily="18" charset="0"/>
              <a:sym typeface="+mn-ea"/>
            </a:endParaRPr>
          </a:p>
          <a:p>
            <a:r>
              <a:rPr lang="en-US" sz="1800" dirty="0">
                <a:solidFill>
                  <a:srgbClr val="FFC000"/>
                </a:solidFill>
                <a:cs typeface="Times New Roman" panose="02020603050405020304" pitchFamily="18" charset="0"/>
                <a:sym typeface="+mn-ea"/>
              </a:rPr>
              <a:t>■</a:t>
            </a:r>
            <a:r>
              <a:rPr lang="en-US" sz="1800" dirty="0">
                <a:latin typeface="Calibri" panose="020F0502020204030204" pitchFamily="34" charset="0"/>
                <a:cs typeface="Times New Roman" panose="02020603050405020304" pitchFamily="18" charset="0"/>
                <a:sym typeface="+mn-ea"/>
              </a:rPr>
              <a:t>The percentage of sample number is determined with 5% as the interval, 5% as the Re of the 5% sample, and 20% as the Re of the 20% sample.</a:t>
            </a:r>
          </a:p>
          <a:p>
            <a:endParaRPr lang="en-US" sz="1800" dirty="0">
              <a:latin typeface="Calibri" panose="020F0502020204030204" pitchFamily="34" charset="0"/>
              <a:cs typeface="Times New Roman" panose="02020603050405020304" pitchFamily="18" charset="0"/>
              <a:sym typeface="+mn-ea"/>
            </a:endParaRPr>
          </a:p>
          <a:p>
            <a:r>
              <a:rPr lang="en-US" sz="1800" dirty="0">
                <a:solidFill>
                  <a:srgbClr val="FFC000"/>
                </a:solidFill>
                <a:cs typeface="Times New Roman" panose="02020603050405020304" pitchFamily="18" charset="0"/>
                <a:sym typeface="+mn-ea"/>
              </a:rPr>
              <a:t>■</a:t>
            </a:r>
            <a:r>
              <a:rPr lang="en-US" sz="1800" dirty="0">
                <a:latin typeface="Calibri" panose="020F0502020204030204" pitchFamily="34" charset="0"/>
                <a:cs typeface="Times New Roman" panose="02020603050405020304" pitchFamily="18" charset="0"/>
                <a:sym typeface="+mn-ea"/>
              </a:rPr>
              <a:t>Finally, select different sample percentages and draw t-re.</a:t>
            </a:r>
          </a:p>
        </p:txBody>
      </p:sp>
      <p:pic>
        <p:nvPicPr>
          <p:cNvPr id="2" name="图片 1"/>
          <p:cNvPicPr>
            <a:picLocks noChangeAspect="1"/>
          </p:cNvPicPr>
          <p:nvPr/>
        </p:nvPicPr>
        <p:blipFill>
          <a:blip r:embed="rId2" cstate="print"/>
          <a:stretch>
            <a:fillRect/>
          </a:stretch>
        </p:blipFill>
        <p:spPr>
          <a:xfrm>
            <a:off x="967740" y="1149985"/>
            <a:ext cx="2278380" cy="2406650"/>
          </a:xfrm>
          <a:prstGeom prst="rect">
            <a:avLst/>
          </a:prstGeom>
        </p:spPr>
      </p:pic>
      <p:pic>
        <p:nvPicPr>
          <p:cNvPr id="3" name="图片 2"/>
          <p:cNvPicPr>
            <a:picLocks noChangeAspect="1"/>
          </p:cNvPicPr>
          <p:nvPr/>
        </p:nvPicPr>
        <p:blipFill>
          <a:blip r:embed="rId3" cstate="print"/>
          <a:stretch>
            <a:fillRect/>
          </a:stretch>
        </p:blipFill>
        <p:spPr>
          <a:xfrm>
            <a:off x="967740" y="3556635"/>
            <a:ext cx="2277745" cy="2591435"/>
          </a:xfrm>
          <a:prstGeom prst="rect">
            <a:avLst/>
          </a:prstGeom>
        </p:spPr>
      </p:pic>
      <p:sp>
        <p:nvSpPr>
          <p:cNvPr id="6" name="文本框 99"/>
          <p:cNvSpPr txBox="1"/>
          <p:nvPr/>
        </p:nvSpPr>
        <p:spPr>
          <a:xfrm>
            <a:off x="667831" y="188640"/>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(2)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T-Re </a:t>
            </a:r>
            <a:r>
              <a:rPr lang="en-US" sz="2400" dirty="0" smtClean="0">
                <a:solidFill>
                  <a:srgbClr val="0070C0"/>
                </a:solidFill>
                <a:latin typeface="Calibri" panose="020F0502020204030204" pitchFamily="34" charset="0"/>
                <a:cs typeface="Times New Roman" panose="02020603050405020304" pitchFamily="18" charset="0"/>
              </a:rPr>
              <a:t>profile</a:t>
            </a:r>
            <a:endPar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endParaRPr>
          </a:p>
        </p:txBody>
      </p:sp>
      <p:grpSp>
        <p:nvGrpSpPr>
          <p:cNvPr id="7" name="组合 27"/>
          <p:cNvGrpSpPr/>
          <p:nvPr/>
        </p:nvGrpSpPr>
        <p:grpSpPr>
          <a:xfrm>
            <a:off x="3080" y="60473"/>
            <a:ext cx="616486" cy="693260"/>
            <a:chOff x="0" y="532828"/>
            <a:chExt cx="759125" cy="568897"/>
          </a:xfrm>
        </p:grpSpPr>
        <p:sp>
          <p:nvSpPr>
            <p:cNvPr id="8" name="矩形 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33"/>
          <p:cNvGrpSpPr/>
          <p:nvPr/>
        </p:nvGrpSpPr>
        <p:grpSpPr>
          <a:xfrm>
            <a:off x="3080" y="750640"/>
            <a:ext cx="9140920" cy="45719"/>
            <a:chOff x="0" y="532828"/>
            <a:chExt cx="759125" cy="568897"/>
          </a:xfrm>
        </p:grpSpPr>
        <p:sp>
          <p:nvSpPr>
            <p:cNvPr id="14" name="矩形 13"/>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80"/>
          <p:cNvSpPr txBox="1"/>
          <p:nvPr/>
        </p:nvSpPr>
        <p:spPr>
          <a:xfrm>
            <a:off x="0" y="2060848"/>
            <a:ext cx="5250314" cy="1146810"/>
          </a:xfrm>
          <a:prstGeom prst="rect">
            <a:avLst/>
          </a:prstGeom>
          <a:noFill/>
          <a:ln>
            <a:noFill/>
          </a:ln>
        </p:spPr>
        <p:txBody>
          <a:bodyPr wrap="square" lIns="40234" tIns="20117" rIns="40234" bIns="20117" rtlCol="0">
            <a:spAutoFit/>
          </a:bodyPr>
          <a:lstStyle/>
          <a:p>
            <a:pPr marL="457200" indent="-457200" algn="ctr" defTabSz="201295" fontAlgn="auto">
              <a:lnSpc>
                <a:spcPct val="150000"/>
              </a:lnSpc>
              <a:spcBef>
                <a:spcPts val="0"/>
              </a:spcBef>
              <a:spcAft>
                <a:spcPts val="0"/>
              </a:spcAft>
              <a:buAutoNum type="arabicPlain" startAt="2"/>
            </a:pPr>
            <a:r>
              <a:rPr lang="en-US" altLang="zh-CN" sz="2400" b="1" dirty="0" smtClean="0">
                <a:solidFill>
                  <a:srgbClr val="44546A"/>
                </a:solidFill>
                <a:latin typeface="微软雅黑" panose="020B0503020204020204" pitchFamily="34" charset="-122"/>
                <a:ea typeface="微软雅黑" panose="020B0503020204020204" pitchFamily="34" charset="-122"/>
                <a:cs typeface="+mn-ea"/>
              </a:rPr>
              <a:t>Application </a:t>
            </a:r>
            <a:r>
              <a:rPr lang="en-US" altLang="zh-CN" sz="2400" b="1" dirty="0">
                <a:solidFill>
                  <a:srgbClr val="44546A"/>
                </a:solidFill>
                <a:latin typeface="微软雅黑" panose="020B0503020204020204" pitchFamily="34" charset="-122"/>
                <a:ea typeface="微软雅黑" panose="020B0503020204020204" pitchFamily="34" charset="-122"/>
                <a:cs typeface="+mn-ea"/>
              </a:rPr>
              <a:t>of RGB </a:t>
            </a:r>
            <a:r>
              <a:rPr lang="en-US" altLang="zh-CN" sz="2400" b="1" dirty="0" smtClean="0">
                <a:solidFill>
                  <a:srgbClr val="44546A"/>
                </a:solidFill>
                <a:latin typeface="微软雅黑" panose="020B0503020204020204" pitchFamily="34" charset="-122"/>
                <a:ea typeface="微软雅黑" panose="020B0503020204020204" pitchFamily="34" charset="-122"/>
                <a:cs typeface="+mn-ea"/>
              </a:rPr>
              <a:t>Image </a:t>
            </a:r>
          </a:p>
          <a:p>
            <a:pPr marL="457200" indent="-457200" algn="ctr" defTabSz="201295" fontAlgn="auto">
              <a:lnSpc>
                <a:spcPct val="150000"/>
              </a:lnSpc>
              <a:spcBef>
                <a:spcPts val="0"/>
              </a:spcBef>
              <a:spcAft>
                <a:spcPts val="0"/>
              </a:spcAft>
            </a:pPr>
            <a:r>
              <a:rPr lang="en-US" altLang="zh-CN" sz="2400" b="1" dirty="0" smtClean="0">
                <a:solidFill>
                  <a:srgbClr val="44546A"/>
                </a:solidFill>
                <a:latin typeface="微软雅黑" panose="020B0503020204020204" pitchFamily="34" charset="-122"/>
                <a:ea typeface="微软雅黑" panose="020B0503020204020204" pitchFamily="34" charset="-122"/>
                <a:cs typeface="+mn-ea"/>
              </a:rPr>
              <a:t>      and T-Re Profile</a:t>
            </a:r>
            <a:endParaRPr lang="en-US" altLang="zh-CN" sz="2400" b="1" dirty="0">
              <a:solidFill>
                <a:srgbClr val="44546A"/>
              </a:solidFill>
              <a:latin typeface="微软雅黑" panose="020B0503020204020204" pitchFamily="34" charset="-122"/>
              <a:ea typeface="微软雅黑" panose="020B0503020204020204" pitchFamily="34" charset="-122"/>
              <a:cs typeface="+mn-ea"/>
            </a:endParaRPr>
          </a:p>
        </p:txBody>
      </p:sp>
      <p:pic>
        <p:nvPicPr>
          <p:cNvPr id="2051"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766"/>
          <a:stretch>
            <a:fillRect/>
          </a:stretch>
        </p:blipFill>
        <p:spPr bwMode="auto">
          <a:xfrm>
            <a:off x="5353050" y="0"/>
            <a:ext cx="3790950" cy="6381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矩形 22"/>
          <p:cNvSpPr/>
          <p:nvPr/>
        </p:nvSpPr>
        <p:spPr>
          <a:xfrm>
            <a:off x="554673" y="185903"/>
            <a:ext cx="7594708" cy="523220"/>
          </a:xfrm>
          <a:prstGeom prst="rect">
            <a:avLst/>
          </a:prstGeom>
          <a:noFill/>
          <a:ln w="9525">
            <a:noFill/>
          </a:ln>
        </p:spPr>
        <p:txBody>
          <a:bodyPr wrap="none">
            <a:spAutoFit/>
          </a:bodyPr>
          <a:lstStyle/>
          <a:p>
            <a:r>
              <a:rPr lang="en-US" altLang="zh-CN" sz="2800"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 </a:t>
            </a:r>
            <a:r>
              <a:rPr lang="en-US" altLang="zh-CN" sz="2800" dirty="0" smtClean="0">
                <a:sym typeface="+mn-ea"/>
              </a:rPr>
              <a:t>Application </a:t>
            </a:r>
            <a:r>
              <a:rPr lang="en-US" altLang="zh-CN" sz="2800" dirty="0">
                <a:sym typeface="+mn-ea"/>
              </a:rPr>
              <a:t>of RGB </a:t>
            </a:r>
            <a:r>
              <a:rPr lang="en-US" altLang="zh-CN" sz="2800" dirty="0" smtClean="0">
                <a:sym typeface="+mn-ea"/>
              </a:rPr>
              <a:t>Image and </a:t>
            </a:r>
            <a:r>
              <a:rPr lang="en-US" altLang="zh-CN" sz="2800" dirty="0">
                <a:sym typeface="+mn-ea"/>
              </a:rPr>
              <a:t>T-Re </a:t>
            </a:r>
            <a:r>
              <a:rPr lang="en-US" altLang="zh-CN" sz="2800" dirty="0" smtClean="0">
                <a:sym typeface="+mn-ea"/>
              </a:rPr>
              <a:t>Profile</a:t>
            </a:r>
            <a:endParaRPr lang="zh-CN" altLang="en-US" sz="2800" dirty="0"/>
          </a:p>
        </p:txBody>
      </p:sp>
      <p:sp>
        <p:nvSpPr>
          <p:cNvPr id="2" name="文本框 1"/>
          <p:cNvSpPr txBox="1"/>
          <p:nvPr/>
        </p:nvSpPr>
        <p:spPr>
          <a:xfrm>
            <a:off x="365125" y="1104265"/>
            <a:ext cx="8589010" cy="1414780"/>
          </a:xfrm>
          <a:prstGeom prst="rect">
            <a:avLst/>
          </a:prstGeom>
          <a:noFill/>
        </p:spPr>
        <p:txBody>
          <a:bodyPr wrap="square" rtlCol="0" anchor="t">
            <a:spAutoFit/>
          </a:bodyPr>
          <a:lstStyle/>
          <a:p>
            <a:pPr>
              <a:lnSpc>
                <a:spcPct val="200000"/>
              </a:lnSpc>
              <a:spcBef>
                <a:spcPct val="30000"/>
              </a:spcBef>
              <a:buClr>
                <a:srgbClr val="FFC000"/>
              </a:buClr>
              <a:buFont typeface="Wingdings" panose="05000000000000000000" pitchFamily="2" charset="2"/>
              <a:buChar char="u"/>
              <a:defRPr/>
            </a:pPr>
            <a:r>
              <a:rPr lang="en-US" altLang="zh-CN" sz="2000" kern="0" dirty="0" smtClean="0">
                <a:solidFill>
                  <a:srgbClr val="FF0000"/>
                </a:solidFill>
                <a:latin typeface="微软雅黑" panose="020B0503020204020204" pitchFamily="34" charset="-122"/>
                <a:ea typeface="微软雅黑" panose="020B0503020204020204" pitchFamily="34" charset="-122"/>
                <a:sym typeface="+mn-ea"/>
              </a:rPr>
              <a:t>RGB: the microphysical characteristics and distribution of the cloud.</a:t>
            </a:r>
          </a:p>
          <a:p>
            <a:pPr>
              <a:lnSpc>
                <a:spcPct val="200000"/>
              </a:lnSpc>
              <a:spcBef>
                <a:spcPct val="30000"/>
              </a:spcBef>
              <a:buClr>
                <a:srgbClr val="FFC000"/>
              </a:buClr>
              <a:buFont typeface="Wingdings" panose="05000000000000000000" pitchFamily="2" charset="2"/>
              <a:buChar char="u"/>
              <a:defRPr/>
            </a:pPr>
            <a:r>
              <a:rPr lang="en-US" sz="2000" kern="0" noProof="0" dirty="0" smtClean="0">
                <a:solidFill>
                  <a:srgbClr val="FF0000"/>
                </a:solidFill>
                <a:latin typeface="微软雅黑" panose="020B0503020204020204" pitchFamily="34" charset="-122"/>
                <a:ea typeface="微软雅黑" panose="020B0503020204020204" pitchFamily="34" charset="-122"/>
                <a:sym typeface="+mn-ea"/>
              </a:rPr>
              <a:t>T-Re: the vertical structure and development status of the cloud.</a:t>
            </a:r>
          </a:p>
        </p:txBody>
      </p:sp>
      <p:sp>
        <p:nvSpPr>
          <p:cNvPr id="100" name="文本框 99"/>
          <p:cNvSpPr txBox="1"/>
          <p:nvPr/>
        </p:nvSpPr>
        <p:spPr>
          <a:xfrm>
            <a:off x="500034" y="2500306"/>
            <a:ext cx="8415655" cy="829945"/>
          </a:xfrm>
          <a:prstGeom prst="rect">
            <a:avLst/>
          </a:prstGeom>
          <a:noFill/>
          <a:ln w="9525">
            <a:noFill/>
          </a:ln>
        </p:spPr>
        <p:txBody>
          <a:bodyPr wrap="square">
            <a:spAutoFit/>
          </a:bodyPr>
          <a:lstStyle/>
          <a:p>
            <a:r>
              <a:rPr lang="en-US" sz="2400" dirty="0">
                <a:latin typeface="Calibri" panose="020F0502020204030204" pitchFamily="34" charset="0"/>
                <a:ea typeface="宋体" panose="02010600030101010101" pitchFamily="2" charset="-122"/>
                <a:cs typeface="Times New Roman" panose="02020603050405020304" pitchFamily="18" charset="0"/>
              </a:rPr>
              <a:t>                            analyze weather processes </a:t>
            </a:r>
          </a:p>
          <a:p>
            <a:r>
              <a:rPr lang="en-US" sz="2400" dirty="0">
                <a:latin typeface="Calibri" panose="020F0502020204030204" pitchFamily="34" charset="0"/>
                <a:ea typeface="宋体" panose="02010600030101010101" pitchFamily="2" charset="-122"/>
                <a:cs typeface="Times New Roman" panose="02020603050405020304" pitchFamily="18" charset="0"/>
              </a:rPr>
              <a:t>such as convective cloud, </a:t>
            </a:r>
            <a:r>
              <a:rPr lang="en-US" sz="2400" dirty="0" err="1">
                <a:latin typeface="Calibri" panose="020F0502020204030204" pitchFamily="34" charset="0"/>
                <a:ea typeface="宋体" panose="02010600030101010101" pitchFamily="2" charset="-122"/>
                <a:cs typeface="Times New Roman" panose="02020603050405020304" pitchFamily="18" charset="0"/>
              </a:rPr>
              <a:t>stratiform</a:t>
            </a:r>
            <a:r>
              <a:rPr lang="en-US" sz="2400" dirty="0">
                <a:latin typeface="Calibri" panose="020F0502020204030204" pitchFamily="34" charset="0"/>
                <a:ea typeface="宋体" panose="02010600030101010101" pitchFamily="2" charset="-122"/>
                <a:cs typeface="Times New Roman" panose="02020603050405020304" pitchFamily="18" charset="0"/>
              </a:rPr>
              <a:t> cloud, tornado, freezing rain.</a:t>
            </a:r>
            <a:endParaRPr lang="zh-CN" altLang="en-US" sz="2400" dirty="0"/>
          </a:p>
        </p:txBody>
      </p:sp>
      <p:pic>
        <p:nvPicPr>
          <p:cNvPr id="1026" name="Picture 2" descr="D:\R&amp;D\FY4_cat\pic\FY4A_20170330_0545_1.png"/>
          <p:cNvPicPr>
            <a:picLocks noChangeAspect="1" noChangeArrowheads="1"/>
          </p:cNvPicPr>
          <p:nvPr/>
        </p:nvPicPr>
        <p:blipFill>
          <a:blip r:embed="rId2" cstate="print"/>
          <a:srcRect/>
          <a:stretch>
            <a:fillRect/>
          </a:stretch>
        </p:blipFill>
        <p:spPr bwMode="auto">
          <a:xfrm>
            <a:off x="5755005" y="3619500"/>
            <a:ext cx="2640330" cy="2640330"/>
          </a:xfrm>
          <a:prstGeom prst="rect">
            <a:avLst/>
          </a:prstGeom>
          <a:noFill/>
        </p:spPr>
      </p:pic>
      <p:grpSp>
        <p:nvGrpSpPr>
          <p:cNvPr id="6" name="组合 27"/>
          <p:cNvGrpSpPr/>
          <p:nvPr/>
        </p:nvGrpSpPr>
        <p:grpSpPr>
          <a:xfrm>
            <a:off x="3080" y="44624"/>
            <a:ext cx="616486" cy="693260"/>
            <a:chOff x="0" y="532828"/>
            <a:chExt cx="759125" cy="568897"/>
          </a:xfrm>
        </p:grpSpPr>
        <p:sp>
          <p:nvSpPr>
            <p:cNvPr id="7" name="矩形 6"/>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33"/>
          <p:cNvGrpSpPr/>
          <p:nvPr/>
        </p:nvGrpSpPr>
        <p:grpSpPr>
          <a:xfrm>
            <a:off x="3080" y="734791"/>
            <a:ext cx="9140920" cy="45719"/>
            <a:chOff x="0" y="532828"/>
            <a:chExt cx="759125" cy="568897"/>
          </a:xfrm>
        </p:grpSpPr>
        <p:sp>
          <p:nvSpPr>
            <p:cNvPr id="12" name="矩形 11"/>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05396" y="176915"/>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(1)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Physical </a:t>
            </a:r>
            <a:r>
              <a:rPr lang="en-US" sz="2400" dirty="0">
                <a:solidFill>
                  <a:srgbClr val="0070C0"/>
                </a:solidFill>
                <a:latin typeface="Calibri" panose="020F0502020204030204" pitchFamily="34" charset="0"/>
                <a:cs typeface="Times New Roman" panose="02020603050405020304" pitchFamily="18" charset="0"/>
              </a:rPr>
              <a:t>characteristic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analysis of strong convective clouds</a:t>
            </a:r>
            <a:endParaRPr lang="en-US" alt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endParaRPr>
          </a:p>
        </p:txBody>
      </p:sp>
      <p:pic>
        <p:nvPicPr>
          <p:cNvPr id="2" name="图片 1"/>
          <p:cNvPicPr>
            <a:picLocks noChangeAspect="1"/>
          </p:cNvPicPr>
          <p:nvPr/>
        </p:nvPicPr>
        <p:blipFill>
          <a:blip r:embed="rId2" cstate="print"/>
          <a:stretch>
            <a:fillRect/>
          </a:stretch>
        </p:blipFill>
        <p:spPr>
          <a:xfrm>
            <a:off x="411480" y="1454150"/>
            <a:ext cx="5376545" cy="4295140"/>
          </a:xfrm>
          <a:prstGeom prst="rect">
            <a:avLst/>
          </a:prstGeom>
        </p:spPr>
      </p:pic>
      <p:sp>
        <p:nvSpPr>
          <p:cNvPr id="3" name="文本框 2"/>
          <p:cNvSpPr txBox="1"/>
          <p:nvPr/>
        </p:nvSpPr>
        <p:spPr>
          <a:xfrm>
            <a:off x="5920105" y="1454150"/>
            <a:ext cx="3175635" cy="4092575"/>
          </a:xfrm>
          <a:prstGeom prst="rect">
            <a:avLst/>
          </a:prstGeom>
          <a:noFill/>
          <a:ln w="9525">
            <a:noFill/>
          </a:ln>
        </p:spPr>
        <p:txBody>
          <a:bodyPr wrap="square">
            <a:spAutoFit/>
          </a:bodyPr>
          <a:lstStyle/>
          <a:p>
            <a:r>
              <a:rPr lang="en-US" sz="2000" dirty="0">
                <a:latin typeface="Calibri" panose="020F0502020204030204" pitchFamily="34" charset="0"/>
                <a:ea typeface="宋体" panose="02010600030101010101" pitchFamily="2" charset="-122"/>
                <a:cs typeface="Times New Roman" panose="02020603050405020304" pitchFamily="18" charset="0"/>
              </a:rPr>
              <a:t>Compare the characteristics of different types of strong convective clouds precipitation processes,</a:t>
            </a:r>
          </a:p>
          <a:p>
            <a:r>
              <a:rPr lang="en-US" sz="2000" dirty="0">
                <a:latin typeface="Calibri" panose="020F0502020204030204" pitchFamily="34" charset="0"/>
                <a:ea typeface="宋体" panose="02010600030101010101" pitchFamily="2" charset="-122"/>
                <a:cs typeface="Times New Roman" panose="02020603050405020304" pitchFamily="18" charset="0"/>
              </a:rPr>
              <a:t>it is found that </a:t>
            </a:r>
            <a:r>
              <a:rPr lang="en-US" sz="2000" dirty="0">
                <a:solidFill>
                  <a:srgbClr val="FF0000"/>
                </a:solidFill>
                <a:latin typeface="Calibri" panose="020F0502020204030204" pitchFamily="34" charset="0"/>
                <a:ea typeface="宋体" panose="02010600030101010101" pitchFamily="2" charset="-122"/>
                <a:cs typeface="Times New Roman" panose="02020603050405020304" pitchFamily="18" charset="0"/>
              </a:rPr>
              <a:t>the strong updraft signal</a:t>
            </a:r>
            <a:r>
              <a:rPr lang="en-US" sz="2000" dirty="0">
                <a:latin typeface="Calibri" panose="020F0502020204030204" pitchFamily="34" charset="0"/>
                <a:ea typeface="宋体" panose="02010600030101010101" pitchFamily="2" charset="-122"/>
                <a:cs typeface="Times New Roman" panose="02020603050405020304" pitchFamily="18" charset="0"/>
              </a:rPr>
              <a:t> is the key to the formation and occurrence of strong convection. </a:t>
            </a:r>
          </a:p>
          <a:p>
            <a:endParaRPr lang="en-US" sz="2000" dirty="0">
              <a:latin typeface="Calibri" panose="020F0502020204030204" pitchFamily="34" charset="0"/>
              <a:ea typeface="宋体" panose="02010600030101010101" pitchFamily="2" charset="-122"/>
              <a:cs typeface="Times New Roman" panose="02020603050405020304" pitchFamily="18" charset="0"/>
            </a:endParaRPr>
          </a:p>
          <a:p>
            <a:r>
              <a:rPr lang="en-US" sz="2000" dirty="0">
                <a:latin typeface="Calibri" panose="020F0502020204030204" pitchFamily="34" charset="0"/>
                <a:ea typeface="宋体" panose="02010600030101010101" pitchFamily="2" charset="-122"/>
                <a:cs typeface="Times New Roman" panose="02020603050405020304" pitchFamily="18" charset="0"/>
              </a:rPr>
              <a:t>The strong updraft signal can be detected </a:t>
            </a:r>
            <a:r>
              <a:rPr lang="en-US" sz="2000" dirty="0">
                <a:solidFill>
                  <a:srgbClr val="FF0000"/>
                </a:solidFill>
                <a:latin typeface="Calibri" panose="020F0502020204030204" pitchFamily="34" charset="0"/>
                <a:ea typeface="宋体" panose="02010600030101010101" pitchFamily="2" charset="-122"/>
                <a:cs typeface="Times New Roman" panose="02020603050405020304" pitchFamily="18" charset="0"/>
              </a:rPr>
              <a:t>earlier</a:t>
            </a:r>
            <a:r>
              <a:rPr lang="en-US" sz="2000" dirty="0">
                <a:latin typeface="Calibri" panose="020F0502020204030204" pitchFamily="34" charset="0"/>
                <a:ea typeface="宋体" panose="02010600030101010101" pitchFamily="2" charset="-122"/>
                <a:cs typeface="Times New Roman" panose="02020603050405020304" pitchFamily="18" charset="0"/>
              </a:rPr>
              <a:t> by </a:t>
            </a:r>
            <a:r>
              <a:rPr lang="en-US" sz="2000" dirty="0" smtClean="0">
                <a:latin typeface="Calibri" panose="020F0502020204030204" pitchFamily="34" charset="0"/>
                <a:ea typeface="宋体" panose="02010600030101010101" pitchFamily="2" charset="-122"/>
                <a:cs typeface="Times New Roman" panose="02020603050405020304" pitchFamily="18" charset="0"/>
              </a:rPr>
              <a:t>satellite.</a:t>
            </a:r>
            <a:endParaRPr lang="en-US" altLang="en-US" sz="200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5" name="组合 27"/>
          <p:cNvGrpSpPr/>
          <p:nvPr/>
        </p:nvGrpSpPr>
        <p:grpSpPr>
          <a:xfrm>
            <a:off x="3080" y="60473"/>
            <a:ext cx="616486" cy="693260"/>
            <a:chOff x="0" y="532828"/>
            <a:chExt cx="759125" cy="568897"/>
          </a:xfrm>
        </p:grpSpPr>
        <p:sp>
          <p:nvSpPr>
            <p:cNvPr id="6" name="矩形 5"/>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33"/>
          <p:cNvGrpSpPr/>
          <p:nvPr/>
        </p:nvGrpSpPr>
        <p:grpSpPr>
          <a:xfrm>
            <a:off x="3080" y="750640"/>
            <a:ext cx="9140920" cy="45719"/>
            <a:chOff x="0" y="532828"/>
            <a:chExt cx="759125" cy="568897"/>
          </a:xfrm>
        </p:grpSpPr>
        <p:sp>
          <p:nvSpPr>
            <p:cNvPr id="11" name="矩形 10"/>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47482548" descr="N16_20060624_0713_3547N_11306E"/>
          <p:cNvPicPr>
            <a:picLocks noChangeAspect="1"/>
          </p:cNvPicPr>
          <p:nvPr/>
        </p:nvPicPr>
        <p:blipFill>
          <a:blip r:embed="rId3" cstate="print"/>
          <a:srcRect l="278"/>
          <a:stretch>
            <a:fillRect/>
          </a:stretch>
        </p:blipFill>
        <p:spPr>
          <a:xfrm>
            <a:off x="971600" y="961921"/>
            <a:ext cx="3093928" cy="3101628"/>
          </a:xfrm>
          <a:prstGeom prst="rect">
            <a:avLst/>
          </a:prstGeom>
          <a:noFill/>
          <a:ln w="9525">
            <a:noFill/>
          </a:ln>
        </p:spPr>
      </p:pic>
      <p:pic>
        <p:nvPicPr>
          <p:cNvPr id="3" name="图片 2"/>
          <p:cNvPicPr>
            <a:picLocks noChangeAspect="1"/>
          </p:cNvPicPr>
          <p:nvPr/>
        </p:nvPicPr>
        <p:blipFill>
          <a:blip r:embed="rId4" cstate="print"/>
          <a:stretch>
            <a:fillRect/>
          </a:stretch>
        </p:blipFill>
        <p:spPr>
          <a:xfrm>
            <a:off x="197157" y="4133216"/>
            <a:ext cx="2163137" cy="2113758"/>
          </a:xfrm>
          <a:prstGeom prst="rect">
            <a:avLst/>
          </a:prstGeom>
        </p:spPr>
      </p:pic>
      <p:pic>
        <p:nvPicPr>
          <p:cNvPr id="4" name="图片 3"/>
          <p:cNvPicPr>
            <a:picLocks noChangeAspect="1"/>
          </p:cNvPicPr>
          <p:nvPr/>
        </p:nvPicPr>
        <p:blipFill>
          <a:blip r:embed="rId5" cstate="print"/>
          <a:stretch>
            <a:fillRect/>
          </a:stretch>
        </p:blipFill>
        <p:spPr>
          <a:xfrm>
            <a:off x="4352877" y="4156075"/>
            <a:ext cx="2362248" cy="2090927"/>
          </a:xfrm>
          <a:prstGeom prst="rect">
            <a:avLst/>
          </a:prstGeom>
        </p:spPr>
      </p:pic>
      <p:sp>
        <p:nvSpPr>
          <p:cNvPr id="9" name="TextBox 8"/>
          <p:cNvSpPr txBox="1"/>
          <p:nvPr/>
        </p:nvSpPr>
        <p:spPr>
          <a:xfrm>
            <a:off x="4628515" y="816729"/>
            <a:ext cx="2086610" cy="460375"/>
          </a:xfrm>
          <a:prstGeom prst="rect">
            <a:avLst/>
          </a:prstGeom>
          <a:noFill/>
        </p:spPr>
        <p:txBody>
          <a:bodyPr wrap="square" rtlCol="0">
            <a:spAutoFit/>
          </a:bodyPr>
          <a:lstStyle/>
          <a:p>
            <a:r>
              <a:rPr lang="en-US" sz="2400" b="1">
                <a:latin typeface="Times New Roman" panose="02020603050405020304" pitchFamily="18" charset="0"/>
              </a:rPr>
              <a:t>Example 1</a:t>
            </a:r>
            <a:endParaRPr lang="en-US" sz="2000" dirty="0" smtClean="0">
              <a:solidFill>
                <a:srgbClr val="C00000"/>
              </a:solidFill>
            </a:endParaRPr>
          </a:p>
        </p:txBody>
      </p:sp>
      <p:sp>
        <p:nvSpPr>
          <p:cNvPr id="100" name="文本框 99"/>
          <p:cNvSpPr txBox="1"/>
          <p:nvPr/>
        </p:nvSpPr>
        <p:spPr>
          <a:xfrm>
            <a:off x="4628515" y="1277104"/>
            <a:ext cx="3915410" cy="2584450"/>
          </a:xfrm>
          <a:prstGeom prst="rect">
            <a:avLst/>
          </a:prstGeom>
          <a:noFill/>
          <a:ln w="9525">
            <a:noFill/>
          </a:ln>
        </p:spPr>
        <p:txBody>
          <a:bodyPr wrap="square">
            <a:spAutoFit/>
          </a:bodyPr>
          <a:lstStyle/>
          <a:p>
            <a:r>
              <a:rPr lang="en-US" sz="1800" dirty="0">
                <a:latin typeface="Calibri" panose="020F0502020204030204" pitchFamily="34" charset="0"/>
                <a:ea typeface="宋体" panose="02010600030101010101" pitchFamily="2" charset="-122"/>
                <a:cs typeface="Times New Roman" panose="02020603050405020304" pitchFamily="18" charset="0"/>
              </a:rPr>
              <a:t>On the afternoon of June 24, there </a:t>
            </a:r>
            <a:r>
              <a:rPr lang="en-US" sz="1800" dirty="0" smtClean="0">
                <a:latin typeface="Calibri" panose="020F0502020204030204" pitchFamily="34" charset="0"/>
                <a:ea typeface="宋体" panose="02010600030101010101" pitchFamily="2" charset="-122"/>
                <a:cs typeface="Times New Roman" panose="02020603050405020304" pitchFamily="18" charset="0"/>
              </a:rPr>
              <a:t>is </a:t>
            </a:r>
            <a:r>
              <a:rPr lang="en-US" sz="1800" dirty="0">
                <a:latin typeface="Calibri" panose="020F0502020204030204" pitchFamily="34" charset="0"/>
                <a:ea typeface="宋体" panose="02010600030101010101" pitchFamily="2" charset="-122"/>
                <a:cs typeface="Times New Roman" panose="02020603050405020304" pitchFamily="18" charset="0"/>
              </a:rPr>
              <a:t>strong regional precipitation and hail </a:t>
            </a:r>
            <a:r>
              <a:rPr lang="en-US" sz="1800" dirty="0" smtClean="0">
                <a:latin typeface="Calibri" panose="020F0502020204030204" pitchFamily="34" charset="0"/>
                <a:ea typeface="宋体" panose="02010600030101010101" pitchFamily="2" charset="-122"/>
                <a:cs typeface="Times New Roman" panose="02020603050405020304" pitchFamily="18" charset="0"/>
              </a:rPr>
              <a:t>in Northern Shanxi</a:t>
            </a:r>
            <a:r>
              <a:rPr lang="en-US" sz="1800" dirty="0">
                <a:latin typeface="Calibri" panose="020F0502020204030204" pitchFamily="34" charset="0"/>
                <a:ea typeface="宋体" panose="02010600030101010101" pitchFamily="2" charset="-122"/>
                <a:cs typeface="Times New Roman" panose="02020603050405020304" pitchFamily="18" charset="0"/>
              </a:rPr>
              <a:t>. </a:t>
            </a:r>
          </a:p>
          <a:p>
            <a:endParaRPr lang="en-US" sz="1800" dirty="0">
              <a:latin typeface="Calibri" panose="020F0502020204030204" pitchFamily="34" charset="0"/>
              <a:ea typeface="宋体" panose="02010600030101010101" pitchFamily="2" charset="-122"/>
              <a:cs typeface="Times New Roman" panose="02020603050405020304" pitchFamily="18" charset="0"/>
            </a:endParaRPr>
          </a:p>
          <a:p>
            <a:r>
              <a:rPr lang="en-US" sz="1800" dirty="0">
                <a:latin typeface="Calibri" panose="020F0502020204030204" pitchFamily="34" charset="0"/>
                <a:ea typeface="宋体" panose="02010600030101010101" pitchFamily="2" charset="-122"/>
                <a:cs typeface="Times New Roman" panose="02020603050405020304" pitchFamily="18" charset="0"/>
              </a:rPr>
              <a:t>The precipitation </a:t>
            </a:r>
            <a:r>
              <a:rPr lang="en-US" sz="1800" dirty="0" smtClean="0">
                <a:latin typeface="Calibri" panose="020F0502020204030204" pitchFamily="34" charset="0"/>
                <a:ea typeface="宋体" panose="02010600030101010101" pitchFamily="2" charset="-122"/>
                <a:cs typeface="Times New Roman" panose="02020603050405020304" pitchFamily="18" charset="0"/>
              </a:rPr>
              <a:t>begin </a:t>
            </a:r>
            <a:r>
              <a:rPr lang="en-US" sz="1800" dirty="0">
                <a:latin typeface="Calibri" panose="020F0502020204030204" pitchFamily="34" charset="0"/>
                <a:ea typeface="宋体" panose="02010600030101010101" pitchFamily="2" charset="-122"/>
                <a:cs typeface="Times New Roman" panose="02020603050405020304" pitchFamily="18" charset="0"/>
              </a:rPr>
              <a:t>at </a:t>
            </a:r>
            <a:r>
              <a:rPr lang="en-US" sz="1800" dirty="0">
                <a:solidFill>
                  <a:srgbClr val="0070C0"/>
                </a:solidFill>
                <a:latin typeface="Calibri" panose="020F0502020204030204" pitchFamily="34" charset="0"/>
                <a:ea typeface="宋体" panose="02010600030101010101" pitchFamily="2" charset="-122"/>
                <a:cs typeface="Times New Roman" panose="02020603050405020304" pitchFamily="18" charset="0"/>
              </a:rPr>
              <a:t>16:00</a:t>
            </a:r>
            <a:r>
              <a:rPr lang="en-US" sz="1800" dirty="0">
                <a:latin typeface="Calibri" panose="020F0502020204030204" pitchFamily="34" charset="0"/>
                <a:ea typeface="宋体" panose="02010600030101010101" pitchFamily="2" charset="-122"/>
                <a:cs typeface="Times New Roman" panose="02020603050405020304" pitchFamily="18" charset="0"/>
              </a:rPr>
              <a:t>, accompanied by </a:t>
            </a:r>
            <a:r>
              <a:rPr lang="en-US" sz="1800" dirty="0">
                <a:solidFill>
                  <a:srgbClr val="C00000"/>
                </a:solidFill>
                <a:latin typeface="Calibri" panose="020F0502020204030204" pitchFamily="34" charset="0"/>
                <a:ea typeface="宋体" panose="02010600030101010101" pitchFamily="2" charset="-122"/>
                <a:cs typeface="Times New Roman" panose="02020603050405020304" pitchFamily="18" charset="0"/>
              </a:rPr>
              <a:t>thunderstorm and hail</a:t>
            </a:r>
            <a:r>
              <a:rPr lang="en-US" sz="1800" dirty="0">
                <a:latin typeface="Calibri" panose="020F0502020204030204" pitchFamily="34" charset="0"/>
                <a:ea typeface="宋体" panose="02010600030101010101" pitchFamily="2" charset="-122"/>
                <a:cs typeface="Times New Roman" panose="02020603050405020304" pitchFamily="18" charset="0"/>
              </a:rPr>
              <a:t>. </a:t>
            </a:r>
          </a:p>
          <a:p>
            <a:endParaRPr lang="en-US" sz="1800" dirty="0">
              <a:latin typeface="Calibri" panose="020F0502020204030204" pitchFamily="34" charset="0"/>
              <a:ea typeface="宋体" panose="02010600030101010101" pitchFamily="2" charset="-122"/>
              <a:cs typeface="Times New Roman" panose="02020603050405020304" pitchFamily="18" charset="0"/>
            </a:endParaRPr>
          </a:p>
          <a:p>
            <a:r>
              <a:rPr lang="en-US" sz="1800" dirty="0" smtClean="0">
                <a:latin typeface="Calibri" panose="020F0502020204030204" pitchFamily="34" charset="0"/>
                <a:ea typeface="宋体" panose="02010600030101010101" pitchFamily="2" charset="-122"/>
                <a:cs typeface="Times New Roman" panose="02020603050405020304" pitchFamily="18" charset="0"/>
              </a:rPr>
              <a:t>RGB </a:t>
            </a:r>
            <a:r>
              <a:rPr lang="en-US" sz="1800" dirty="0">
                <a:latin typeface="Calibri" panose="020F0502020204030204" pitchFamily="34" charset="0"/>
                <a:ea typeface="宋体" panose="02010600030101010101" pitchFamily="2" charset="-122"/>
                <a:cs typeface="Times New Roman" panose="02020603050405020304" pitchFamily="18" charset="0"/>
              </a:rPr>
              <a:t>image and the corresponding T-Re profile</a:t>
            </a:r>
            <a:r>
              <a:rPr lang="en-US" sz="1800" dirty="0" smtClean="0">
                <a:latin typeface="Calibri" panose="020F0502020204030204" pitchFamily="34" charset="0"/>
                <a:ea typeface="宋体" panose="02010600030101010101" pitchFamily="2" charset="-122"/>
                <a:cs typeface="Times New Roman" panose="02020603050405020304" pitchFamily="18" charset="0"/>
              </a:rPr>
              <a:t> </a:t>
            </a:r>
            <a:r>
              <a:rPr lang="en-US" sz="1800" dirty="0">
                <a:latin typeface="Calibri" panose="020F0502020204030204" pitchFamily="34" charset="0"/>
                <a:ea typeface="宋体" panose="02010600030101010101" pitchFamily="2" charset="-122"/>
                <a:cs typeface="Times New Roman" panose="02020603050405020304" pitchFamily="18" charset="0"/>
              </a:rPr>
              <a:t>at </a:t>
            </a:r>
            <a:r>
              <a:rPr lang="en-US" sz="1800" dirty="0">
                <a:solidFill>
                  <a:srgbClr val="0070C0"/>
                </a:solidFill>
                <a:latin typeface="Calibri" panose="020F0502020204030204" pitchFamily="34" charset="0"/>
                <a:ea typeface="宋体" panose="02010600030101010101" pitchFamily="2" charset="-122"/>
                <a:cs typeface="Times New Roman" panose="02020603050405020304" pitchFamily="18" charset="0"/>
              </a:rPr>
              <a:t>15:13</a:t>
            </a:r>
            <a:r>
              <a:rPr lang="en-US" sz="1800" dirty="0">
                <a:latin typeface="Calibri" panose="020F0502020204030204" pitchFamily="34" charset="0"/>
                <a:ea typeface="宋体" panose="02010600030101010101" pitchFamily="2" charset="-122"/>
                <a:cs typeface="Times New Roman" panose="02020603050405020304" pitchFamily="18" charset="0"/>
              </a:rPr>
              <a:t>.</a:t>
            </a:r>
            <a:endParaRPr lang="en-US" altLang="en-US" sz="1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8" name="文本框 99"/>
          <p:cNvSpPr txBox="1"/>
          <p:nvPr/>
        </p:nvSpPr>
        <p:spPr>
          <a:xfrm>
            <a:off x="705396" y="176915"/>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(1)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Physical </a:t>
            </a:r>
            <a:r>
              <a:rPr lang="en-US" sz="2400" dirty="0">
                <a:solidFill>
                  <a:srgbClr val="0070C0"/>
                </a:solidFill>
                <a:latin typeface="Calibri" panose="020F0502020204030204" pitchFamily="34" charset="0"/>
                <a:cs typeface="Times New Roman" panose="02020603050405020304" pitchFamily="18" charset="0"/>
              </a:rPr>
              <a:t>characteristic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analysis of strong convective clouds</a:t>
            </a:r>
            <a:endParaRPr lang="en-US" alt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endParaRPr>
          </a:p>
        </p:txBody>
      </p:sp>
      <p:grpSp>
        <p:nvGrpSpPr>
          <p:cNvPr id="10" name="组合 27"/>
          <p:cNvGrpSpPr/>
          <p:nvPr/>
        </p:nvGrpSpPr>
        <p:grpSpPr>
          <a:xfrm>
            <a:off x="3080" y="60473"/>
            <a:ext cx="616486" cy="693260"/>
            <a:chOff x="0" y="532828"/>
            <a:chExt cx="759125" cy="568897"/>
          </a:xfrm>
        </p:grpSpPr>
        <p:sp>
          <p:nvSpPr>
            <p:cNvPr id="11" name="矩形 10"/>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33"/>
          <p:cNvGrpSpPr/>
          <p:nvPr/>
        </p:nvGrpSpPr>
        <p:grpSpPr>
          <a:xfrm>
            <a:off x="3080" y="750640"/>
            <a:ext cx="9140920" cy="45719"/>
            <a:chOff x="0" y="532828"/>
            <a:chExt cx="759125" cy="568897"/>
          </a:xfrm>
        </p:grpSpPr>
        <p:sp>
          <p:nvSpPr>
            <p:cNvPr id="16" name="矩形 15"/>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右箭头 6"/>
          <p:cNvSpPr/>
          <p:nvPr/>
        </p:nvSpPr>
        <p:spPr>
          <a:xfrm rot="10800000">
            <a:off x="1520190" y="5557520"/>
            <a:ext cx="840740" cy="321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2295525" y="5413375"/>
            <a:ext cx="1906270" cy="953135"/>
          </a:xfrm>
          <a:prstGeom prst="rect">
            <a:avLst/>
          </a:prstGeom>
          <a:noFill/>
          <a:ln w="9525">
            <a:noFill/>
          </a:ln>
        </p:spPr>
        <p:txBody>
          <a:bodyPr wrap="square">
            <a:spAutoFit/>
          </a:bodyPr>
          <a:lstStyle/>
          <a:p>
            <a:r>
              <a:rPr lang="en-US" sz="1400" b="1">
                <a:solidFill>
                  <a:srgbClr val="C00000"/>
                </a:solidFill>
                <a:latin typeface="Times New Roman" panose="02020603050405020304" pitchFamily="18" charset="0"/>
                <a:cs typeface="Times New Roman" panose="02020603050405020304" pitchFamily="18" charset="0"/>
              </a:rPr>
              <a:t>1.</a:t>
            </a:r>
            <a:r>
              <a:rPr lang="en-US" sz="1400">
                <a:latin typeface="Times New Roman" panose="02020603050405020304" pitchFamily="18" charset="0"/>
                <a:cs typeface="Times New Roman" panose="02020603050405020304" pitchFamily="18" charset="0"/>
                <a:sym typeface="+mn-ea"/>
              </a:rPr>
              <a:t>Re is small,</a:t>
            </a:r>
            <a:r>
              <a:rPr lang="en-US" sz="1400">
                <a:latin typeface="Times New Roman" panose="02020603050405020304" pitchFamily="18" charset="0"/>
                <a:cs typeface="Times New Roman" panose="02020603050405020304" pitchFamily="18" charset="0"/>
              </a:rPr>
              <a:t> from the bottom of the cloud to the layer of -10℃,  Re is between 5-10um.</a:t>
            </a:r>
            <a:endParaRPr lang="zh-CN" altLang="en-US" sz="1400">
              <a:latin typeface="Times New Roman" panose="02020603050405020304" pitchFamily="18" charset="0"/>
              <a:cs typeface="Times New Roman" panose="02020603050405020304" pitchFamily="18" charset="0"/>
            </a:endParaRPr>
          </a:p>
        </p:txBody>
      </p:sp>
      <p:sp>
        <p:nvSpPr>
          <p:cNvPr id="23" name="文本框 22"/>
          <p:cNvSpPr txBox="1"/>
          <p:nvPr/>
        </p:nvSpPr>
        <p:spPr>
          <a:xfrm rot="5400000">
            <a:off x="1397000" y="5196840"/>
            <a:ext cx="250190" cy="368300"/>
          </a:xfrm>
          <a:prstGeom prst="rect">
            <a:avLst/>
          </a:prstGeom>
          <a:noFill/>
        </p:spPr>
        <p:txBody>
          <a:bodyPr wrap="square" rtlCol="0" anchor="t">
            <a:spAutoFit/>
          </a:bodyPr>
          <a:lstStyle/>
          <a:p>
            <a:r>
              <a:rPr lang="zh-CN" altLang="en-US" b="1">
                <a:solidFill>
                  <a:srgbClr val="C00000"/>
                </a:solidFill>
                <a:latin typeface="宋体" panose="02010600030101010101" pitchFamily="2" charset="-122"/>
              </a:rPr>
              <a:t>－</a:t>
            </a:r>
          </a:p>
        </p:txBody>
      </p:sp>
      <p:sp>
        <p:nvSpPr>
          <p:cNvPr id="24" name="文本框 23"/>
          <p:cNvSpPr txBox="1"/>
          <p:nvPr/>
        </p:nvSpPr>
        <p:spPr>
          <a:xfrm rot="5400000">
            <a:off x="1350645" y="5400675"/>
            <a:ext cx="342900" cy="368300"/>
          </a:xfrm>
          <a:prstGeom prst="rect">
            <a:avLst/>
          </a:prstGeom>
          <a:noFill/>
        </p:spPr>
        <p:txBody>
          <a:bodyPr wrap="square" rtlCol="0" anchor="t">
            <a:spAutoFit/>
          </a:bodyPr>
          <a:lstStyle/>
          <a:p>
            <a:r>
              <a:rPr lang="zh-CN" altLang="en-US">
                <a:solidFill>
                  <a:srgbClr val="C00000"/>
                </a:solidFill>
                <a:latin typeface="宋体" panose="02010600030101010101" pitchFamily="2" charset="-122"/>
              </a:rPr>
              <a:t>－</a:t>
            </a:r>
          </a:p>
        </p:txBody>
      </p:sp>
      <p:sp>
        <p:nvSpPr>
          <p:cNvPr id="25" name="文本框 24"/>
          <p:cNvSpPr txBox="1"/>
          <p:nvPr/>
        </p:nvSpPr>
        <p:spPr>
          <a:xfrm rot="5400000">
            <a:off x="1310005" y="5584825"/>
            <a:ext cx="423545" cy="368300"/>
          </a:xfrm>
          <a:prstGeom prst="rect">
            <a:avLst/>
          </a:prstGeom>
          <a:noFill/>
        </p:spPr>
        <p:txBody>
          <a:bodyPr wrap="square" rtlCol="0" anchor="t">
            <a:spAutoFit/>
          </a:bodyPr>
          <a:lstStyle/>
          <a:p>
            <a:r>
              <a:rPr lang="zh-CN" altLang="en-US">
                <a:solidFill>
                  <a:srgbClr val="C00000"/>
                </a:solidFill>
                <a:latin typeface="宋体" panose="02010600030101010101" pitchFamily="2" charset="-122"/>
              </a:rPr>
              <a:t>－</a:t>
            </a:r>
          </a:p>
        </p:txBody>
      </p:sp>
      <p:sp>
        <p:nvSpPr>
          <p:cNvPr id="26" name="文本框 25"/>
          <p:cNvSpPr txBox="1"/>
          <p:nvPr/>
        </p:nvSpPr>
        <p:spPr>
          <a:xfrm rot="5400000">
            <a:off x="1310005" y="5665470"/>
            <a:ext cx="423545" cy="368300"/>
          </a:xfrm>
          <a:prstGeom prst="rect">
            <a:avLst/>
          </a:prstGeom>
          <a:noFill/>
        </p:spPr>
        <p:txBody>
          <a:bodyPr wrap="square" rtlCol="0" anchor="t">
            <a:spAutoFit/>
          </a:bodyPr>
          <a:lstStyle/>
          <a:p>
            <a:r>
              <a:rPr lang="zh-CN" altLang="en-US">
                <a:solidFill>
                  <a:srgbClr val="C00000"/>
                </a:solidFill>
                <a:latin typeface="宋体" panose="02010600030101010101" pitchFamily="2" charset="-122"/>
              </a:rPr>
              <a:t>－</a:t>
            </a:r>
          </a:p>
        </p:txBody>
      </p:sp>
      <p:sp>
        <p:nvSpPr>
          <p:cNvPr id="27" name="右箭头 26"/>
          <p:cNvSpPr/>
          <p:nvPr/>
        </p:nvSpPr>
        <p:spPr>
          <a:xfrm rot="1500000">
            <a:off x="3830320" y="4448175"/>
            <a:ext cx="765810" cy="321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2295525" y="4104640"/>
            <a:ext cx="2171065" cy="1168400"/>
          </a:xfrm>
          <a:prstGeom prst="rect">
            <a:avLst/>
          </a:prstGeom>
          <a:noFill/>
          <a:ln w="9525">
            <a:noFill/>
          </a:ln>
        </p:spPr>
        <p:txBody>
          <a:bodyPr wrap="square">
            <a:spAutoFit/>
          </a:bodyPr>
          <a:lstStyle/>
          <a:p>
            <a:r>
              <a:rPr lang="en-US" sz="1400" b="1">
                <a:solidFill>
                  <a:srgbClr val="C00000"/>
                </a:solidFill>
                <a:latin typeface="Times New Roman" panose="02020603050405020304" pitchFamily="18" charset="0"/>
                <a:cs typeface="Times New Roman" panose="02020603050405020304" pitchFamily="18" charset="0"/>
              </a:rPr>
              <a:t>2.</a:t>
            </a:r>
            <a:r>
              <a:rPr lang="en-US" sz="1400">
                <a:latin typeface="Times New Roman" panose="02020603050405020304" pitchFamily="18" charset="0"/>
                <a:cs typeface="Times New Roman" panose="02020603050405020304" pitchFamily="18" charset="0"/>
              </a:rPr>
              <a:t>The ice crystallization temperature is low, </a:t>
            </a:r>
          </a:p>
          <a:p>
            <a:r>
              <a:rPr lang="en-US" sz="1400">
                <a:latin typeface="Times New Roman" panose="02020603050405020304" pitchFamily="18" charset="0"/>
                <a:cs typeface="Times New Roman" panose="02020603050405020304" pitchFamily="18" charset="0"/>
              </a:rPr>
              <a:t>T~ -30℃. </a:t>
            </a:r>
          </a:p>
          <a:p>
            <a:r>
              <a:rPr lang="en-US" sz="1400">
                <a:latin typeface="Times New Roman" panose="02020603050405020304" pitchFamily="18" charset="0"/>
                <a:cs typeface="Times New Roman" panose="02020603050405020304" pitchFamily="18" charset="0"/>
              </a:rPr>
              <a:t>makes the cloud has a deep supercooled water layer.</a:t>
            </a:r>
          </a:p>
        </p:txBody>
      </p:sp>
      <p:sp>
        <p:nvSpPr>
          <p:cNvPr id="29" name="右箭头 28"/>
          <p:cNvSpPr/>
          <p:nvPr/>
        </p:nvSpPr>
        <p:spPr>
          <a:xfrm rot="10320000">
            <a:off x="6553835" y="4352925"/>
            <a:ext cx="765810" cy="321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7338695" y="4104640"/>
            <a:ext cx="1642745" cy="1599565"/>
          </a:xfrm>
          <a:prstGeom prst="rect">
            <a:avLst/>
          </a:prstGeom>
          <a:noFill/>
          <a:ln w="9525">
            <a:noFill/>
          </a:ln>
        </p:spPr>
        <p:txBody>
          <a:bodyPr wrap="square">
            <a:spAutoFit/>
          </a:bodyPr>
          <a:lstStyle/>
          <a:p>
            <a:r>
              <a:rPr lang="en-US" sz="1400" b="1">
                <a:solidFill>
                  <a:srgbClr val="C00000"/>
                </a:solidFill>
                <a:latin typeface="Times New Roman" panose="02020603050405020304" pitchFamily="18" charset="0"/>
                <a:cs typeface="Times New Roman" panose="02020603050405020304" pitchFamily="18" charset="0"/>
              </a:rPr>
              <a:t>3.</a:t>
            </a:r>
            <a:r>
              <a:rPr lang="en-US" sz="1400">
                <a:latin typeface="Times New Roman" panose="02020603050405020304" pitchFamily="18" charset="0"/>
                <a:cs typeface="Times New Roman" panose="02020603050405020304" pitchFamily="18" charset="0"/>
              </a:rPr>
              <a:t>Starting from the - 40℃, the Re grows negatively until the cloud top,  there are some small ice particles on this level. </a:t>
            </a:r>
            <a:endParaRPr lang="zh-CN" altLang="en-US">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47482546" descr="20080603-22"/>
          <p:cNvPicPr>
            <a:picLocks noChangeAspect="1"/>
          </p:cNvPicPr>
          <p:nvPr/>
        </p:nvPicPr>
        <p:blipFill>
          <a:blip r:embed="rId2" cstate="print"/>
          <a:stretch>
            <a:fillRect/>
          </a:stretch>
        </p:blipFill>
        <p:spPr>
          <a:xfrm>
            <a:off x="3848735" y="1243330"/>
            <a:ext cx="5127625" cy="4967605"/>
          </a:xfrm>
          <a:prstGeom prst="rect">
            <a:avLst/>
          </a:prstGeom>
          <a:noFill/>
          <a:ln w="9525">
            <a:noFill/>
          </a:ln>
        </p:spPr>
      </p:pic>
      <p:sp>
        <p:nvSpPr>
          <p:cNvPr id="9" name="TextBox 8"/>
          <p:cNvSpPr txBox="1"/>
          <p:nvPr/>
        </p:nvSpPr>
        <p:spPr>
          <a:xfrm>
            <a:off x="551815" y="513080"/>
            <a:ext cx="2086610" cy="460375"/>
          </a:xfrm>
          <a:prstGeom prst="rect">
            <a:avLst/>
          </a:prstGeom>
          <a:noFill/>
        </p:spPr>
        <p:txBody>
          <a:bodyPr wrap="square" rtlCol="0">
            <a:spAutoFit/>
          </a:bodyPr>
          <a:lstStyle/>
          <a:p>
            <a:r>
              <a:rPr lang="en-US" sz="2400" b="1">
                <a:latin typeface="Times New Roman" panose="02020603050405020304" pitchFamily="18" charset="0"/>
              </a:rPr>
              <a:t>Example 2</a:t>
            </a:r>
            <a:endParaRPr lang="en-US" sz="2000" dirty="0" smtClean="0">
              <a:solidFill>
                <a:srgbClr val="C00000"/>
              </a:solidFill>
            </a:endParaRPr>
          </a:p>
        </p:txBody>
      </p:sp>
      <p:sp>
        <p:nvSpPr>
          <p:cNvPr id="100" name="文本框 99"/>
          <p:cNvSpPr txBox="1"/>
          <p:nvPr/>
        </p:nvSpPr>
        <p:spPr>
          <a:xfrm>
            <a:off x="409575" y="1157605"/>
            <a:ext cx="3347085" cy="1198880"/>
          </a:xfrm>
          <a:prstGeom prst="rect">
            <a:avLst/>
          </a:prstGeom>
          <a:noFill/>
          <a:ln w="9525">
            <a:noFill/>
          </a:ln>
        </p:spPr>
        <p:txBody>
          <a:bodyPr wrap="square">
            <a:spAutoFit/>
          </a:bodyPr>
          <a:lstStyle/>
          <a:p>
            <a:r>
              <a:rPr lang="en-US" sz="1800">
                <a:latin typeface="Calibri" panose="020F0502020204030204" pitchFamily="34" charset="0"/>
                <a:ea typeface="宋体" panose="02010600030101010101" pitchFamily="2" charset="-122"/>
                <a:cs typeface="Times New Roman" panose="02020603050405020304" pitchFamily="18" charset="0"/>
              </a:rPr>
              <a:t>On June 3, from</a:t>
            </a:r>
            <a:r>
              <a:rPr lang="en-US" sz="1800">
                <a:solidFill>
                  <a:srgbClr val="0070C0"/>
                </a:solidFill>
                <a:latin typeface="Calibri" panose="020F0502020204030204" pitchFamily="34" charset="0"/>
                <a:ea typeface="宋体" panose="02010600030101010101" pitchFamily="2" charset="-122"/>
                <a:cs typeface="Times New Roman" panose="02020603050405020304" pitchFamily="18" charset="0"/>
              </a:rPr>
              <a:t> 14:41 to 17:40</a:t>
            </a:r>
            <a:r>
              <a:rPr lang="en-US" sz="1800">
                <a:latin typeface="Calibri" panose="020F0502020204030204" pitchFamily="34" charset="0"/>
                <a:ea typeface="宋体" panose="02010600030101010101" pitchFamily="2" charset="-122"/>
                <a:cs typeface="Times New Roman" panose="02020603050405020304" pitchFamily="18" charset="0"/>
              </a:rPr>
              <a:t>, due to strong convective weather, parts of Henan Province are hit by </a:t>
            </a:r>
            <a:r>
              <a:rPr lang="en-US" sz="1800">
                <a:solidFill>
                  <a:srgbClr val="C00000"/>
                </a:solidFill>
                <a:latin typeface="Calibri" panose="020F0502020204030204" pitchFamily="34" charset="0"/>
                <a:ea typeface="宋体" panose="02010600030101010101" pitchFamily="2" charset="-122"/>
                <a:cs typeface="Times New Roman" panose="02020603050405020304" pitchFamily="18" charset="0"/>
              </a:rPr>
              <a:t>strong winds and hail</a:t>
            </a:r>
            <a:r>
              <a:rPr lang="en-US" sz="1800">
                <a:latin typeface="Calibri" panose="020F0502020204030204" pitchFamily="34" charset="0"/>
                <a:ea typeface="宋体" panose="02010600030101010101" pitchFamily="2" charset="-122"/>
                <a:cs typeface="Times New Roman" panose="02020603050405020304" pitchFamily="18" charset="0"/>
              </a:rPr>
              <a:t>.</a:t>
            </a:r>
            <a:endParaRPr lang="en-US" altLang="en-US" sz="1800">
              <a:latin typeface="Calibri" panose="020F0502020204030204" pitchFamily="34" charset="0"/>
              <a:ea typeface="宋体" panose="02010600030101010101" pitchFamily="2" charset="-122"/>
              <a:cs typeface="Times New Roman" panose="02020603050405020304" pitchFamily="18" charset="0"/>
            </a:endParaRPr>
          </a:p>
        </p:txBody>
      </p:sp>
      <p:sp>
        <p:nvSpPr>
          <p:cNvPr id="3" name="文本框 2"/>
          <p:cNvSpPr txBox="1"/>
          <p:nvPr/>
        </p:nvSpPr>
        <p:spPr>
          <a:xfrm>
            <a:off x="371475" y="2356485"/>
            <a:ext cx="3423285" cy="922020"/>
          </a:xfrm>
          <a:prstGeom prst="rect">
            <a:avLst/>
          </a:prstGeom>
          <a:noFill/>
          <a:ln w="9525">
            <a:noFill/>
          </a:ln>
        </p:spPr>
        <p:txBody>
          <a:bodyPr wrap="square">
            <a:spAutoFit/>
          </a:bodyPr>
          <a:lstStyle/>
          <a:p>
            <a:r>
              <a:rPr lang="en-US" sz="1800">
                <a:latin typeface="Calibri" panose="020F0502020204030204" pitchFamily="34" charset="0"/>
                <a:ea typeface="宋体" panose="02010600030101010101" pitchFamily="2" charset="-122"/>
                <a:cs typeface="Times New Roman" panose="02020603050405020304" pitchFamily="18" charset="0"/>
              </a:rPr>
              <a:t>Figure are RGB image </a:t>
            </a:r>
            <a:r>
              <a:rPr lang="en-US" sz="1800">
                <a:latin typeface="Calibri" panose="020F0502020204030204" pitchFamily="34" charset="0"/>
                <a:cs typeface="Times New Roman" panose="02020603050405020304" pitchFamily="18" charset="0"/>
                <a:sym typeface="+mn-ea"/>
              </a:rPr>
              <a:t>and the corresponding T-Re profile </a:t>
            </a:r>
            <a:r>
              <a:rPr lang="en-US" sz="1800">
                <a:latin typeface="Calibri" panose="020F0502020204030204" pitchFamily="34" charset="0"/>
                <a:ea typeface="宋体" panose="02010600030101010101" pitchFamily="2" charset="-122"/>
                <a:cs typeface="Times New Roman" panose="02020603050405020304" pitchFamily="18" charset="0"/>
              </a:rPr>
              <a:t>at </a:t>
            </a:r>
            <a:r>
              <a:rPr lang="en-US" sz="1800">
                <a:solidFill>
                  <a:srgbClr val="0070C0"/>
                </a:solidFill>
                <a:latin typeface="Calibri" panose="020F0502020204030204" pitchFamily="34" charset="0"/>
                <a:ea typeface="宋体" panose="02010600030101010101" pitchFamily="2" charset="-122"/>
                <a:cs typeface="Times New Roman" panose="02020603050405020304" pitchFamily="18" charset="0"/>
              </a:rPr>
              <a:t>13:27</a:t>
            </a:r>
            <a:r>
              <a:rPr lang="en-US" sz="1800">
                <a:latin typeface="Calibri" panose="020F0502020204030204" pitchFamily="34" charset="0"/>
                <a:ea typeface="宋体" panose="02010600030101010101" pitchFamily="2" charset="-122"/>
                <a:cs typeface="Times New Roman" panose="02020603050405020304" pitchFamily="18" charset="0"/>
              </a:rPr>
              <a:t>. </a:t>
            </a:r>
            <a:endParaRPr lang="en-US" altLang="en-US" sz="1800">
              <a:latin typeface="Calibri" panose="020F0502020204030204" pitchFamily="34" charset="0"/>
              <a:ea typeface="宋体" panose="02010600030101010101" pitchFamily="2" charset="-122"/>
              <a:cs typeface="Times New Roman" panose="02020603050405020304" pitchFamily="18" charset="0"/>
            </a:endParaRPr>
          </a:p>
        </p:txBody>
      </p:sp>
      <p:sp>
        <p:nvSpPr>
          <p:cNvPr id="4" name="文本框 3"/>
          <p:cNvSpPr txBox="1"/>
          <p:nvPr/>
        </p:nvSpPr>
        <p:spPr>
          <a:xfrm>
            <a:off x="121920" y="3483610"/>
            <a:ext cx="3634740" cy="2306955"/>
          </a:xfrm>
          <a:prstGeom prst="rect">
            <a:avLst/>
          </a:prstGeom>
          <a:noFill/>
          <a:ln w="9525">
            <a:noFill/>
          </a:ln>
        </p:spPr>
        <p:txBody>
          <a:bodyPr wrap="square">
            <a:spAutoFit/>
          </a:bodyPr>
          <a:lstStyle/>
          <a:p>
            <a:pPr indent="355600"/>
            <a:r>
              <a:rPr lang="en-US" sz="1800">
                <a:latin typeface="Calibri" panose="020F0502020204030204" pitchFamily="34" charset="0"/>
                <a:ea typeface="宋体" panose="02010600030101010101" pitchFamily="2" charset="-122"/>
                <a:cs typeface="Times New Roman" panose="02020603050405020304" pitchFamily="18" charset="0"/>
              </a:rPr>
              <a:t>Re </a:t>
            </a:r>
            <a:r>
              <a:rPr lang="en-US" sz="1800">
                <a:solidFill>
                  <a:srgbClr val="002060"/>
                </a:solidFill>
                <a:latin typeface="Calibri" panose="020F0502020204030204" pitchFamily="34" charset="0"/>
                <a:ea typeface="宋体" panose="02010600030101010101" pitchFamily="2" charset="-122"/>
                <a:cs typeface="Times New Roman" panose="02020603050405020304" pitchFamily="18" charset="0"/>
              </a:rPr>
              <a:t>near the bottom of the cloud is small, </a:t>
            </a:r>
            <a:r>
              <a:rPr lang="en-US" sz="1800">
                <a:solidFill>
                  <a:schemeClr val="tx1"/>
                </a:solidFill>
                <a:latin typeface="Calibri" panose="020F0502020204030204" pitchFamily="34" charset="0"/>
                <a:ea typeface="宋体" panose="02010600030101010101" pitchFamily="2" charset="-122"/>
                <a:cs typeface="Times New Roman" panose="02020603050405020304" pitchFamily="18" charset="0"/>
              </a:rPr>
              <a:t>between 5-10um.</a:t>
            </a:r>
          </a:p>
          <a:p>
            <a:pPr indent="355600"/>
            <a:r>
              <a:rPr lang="en-US" sz="1800">
                <a:latin typeface="Calibri" panose="020F0502020204030204" pitchFamily="34" charset="0"/>
                <a:ea typeface="宋体" panose="02010600030101010101" pitchFamily="2" charset="-122"/>
                <a:cs typeface="Times New Roman" panose="02020603050405020304" pitchFamily="18" charset="0"/>
              </a:rPr>
              <a:t>Re cannot grow sufficiently at the bottom layer, and </a:t>
            </a:r>
            <a:r>
              <a:rPr lang="en-US" sz="1800">
                <a:solidFill>
                  <a:srgbClr val="002060"/>
                </a:solidFill>
                <a:latin typeface="Calibri" panose="020F0502020204030204" pitchFamily="34" charset="0"/>
                <a:ea typeface="宋体" panose="02010600030101010101" pitchFamily="2" charset="-122"/>
                <a:cs typeface="Times New Roman" panose="02020603050405020304" pitchFamily="18" charset="0"/>
              </a:rPr>
              <a:t>the growth is slow with height.</a:t>
            </a:r>
            <a:r>
              <a:rPr lang="en-US" sz="1800">
                <a:latin typeface="Calibri" panose="020F0502020204030204" pitchFamily="34" charset="0"/>
                <a:ea typeface="宋体" panose="02010600030101010101" pitchFamily="2" charset="-122"/>
                <a:cs typeface="Times New Roman" panose="02020603050405020304" pitchFamily="18" charset="0"/>
              </a:rPr>
              <a:t> </a:t>
            </a:r>
          </a:p>
          <a:p>
            <a:pPr indent="355600"/>
            <a:r>
              <a:rPr lang="en-US" sz="1800">
                <a:solidFill>
                  <a:schemeClr val="tx1"/>
                </a:solidFill>
                <a:latin typeface="Calibri" panose="020F0502020204030204" pitchFamily="34" charset="0"/>
                <a:ea typeface="宋体" panose="02010600030101010101" pitchFamily="2" charset="-122"/>
                <a:cs typeface="Times New Roman" panose="02020603050405020304" pitchFamily="18" charset="0"/>
              </a:rPr>
              <a:t>The height of ice crystallization in the cloud is</a:t>
            </a:r>
            <a:r>
              <a:rPr lang="en-US" sz="1800">
                <a:solidFill>
                  <a:srgbClr val="C00000"/>
                </a:solidFill>
                <a:latin typeface="Calibri" panose="020F0502020204030204" pitchFamily="34" charset="0"/>
                <a:ea typeface="宋体" panose="02010600030101010101" pitchFamily="2" charset="-122"/>
                <a:cs typeface="Times New Roman" panose="02020603050405020304" pitchFamily="18" charset="0"/>
              </a:rPr>
              <a:t> </a:t>
            </a:r>
            <a:r>
              <a:rPr lang="en-US" sz="1800">
                <a:solidFill>
                  <a:srgbClr val="002060"/>
                </a:solidFill>
                <a:latin typeface="Calibri" panose="020F0502020204030204" pitchFamily="34" charset="0"/>
                <a:ea typeface="宋体" panose="02010600030101010101" pitchFamily="2" charset="-122"/>
                <a:cs typeface="Times New Roman" panose="02020603050405020304" pitchFamily="18" charset="0"/>
              </a:rPr>
              <a:t>high.</a:t>
            </a:r>
            <a:endParaRPr lang="en-US" sz="1800">
              <a:latin typeface="Calibri" panose="020F0502020204030204" pitchFamily="34" charset="0"/>
              <a:ea typeface="宋体" panose="02010600030101010101" pitchFamily="2" charset="-122"/>
              <a:cs typeface="Times New Roman" panose="02020603050405020304" pitchFamily="18" charset="0"/>
            </a:endParaRPr>
          </a:p>
          <a:p>
            <a:pPr indent="355600"/>
            <a:r>
              <a:rPr lang="en-US" sz="1800">
                <a:latin typeface="Calibri" panose="020F0502020204030204" pitchFamily="34" charset="0"/>
                <a:ea typeface="宋体" panose="02010600030101010101" pitchFamily="2" charset="-122"/>
              </a:rPr>
              <a:t>The cloud top has</a:t>
            </a:r>
            <a:r>
              <a:rPr lang="en-US" sz="1800">
                <a:solidFill>
                  <a:srgbClr val="002060"/>
                </a:solidFill>
                <a:latin typeface="Calibri" panose="020F0502020204030204" pitchFamily="34" charset="0"/>
                <a:ea typeface="宋体" panose="02010600030101010101" pitchFamily="2" charset="-122"/>
              </a:rPr>
              <a:t> small particles</a:t>
            </a:r>
            <a:r>
              <a:rPr lang="en-US" sz="1800">
                <a:latin typeface="Calibri" panose="020F0502020204030204" pitchFamily="34" charset="0"/>
                <a:ea typeface="宋体" panose="02010600030101010101" pitchFamily="2" charset="-122"/>
              </a:rPr>
              <a:t>.</a:t>
            </a:r>
            <a:endParaRPr lang="zh-CN" altLang="en-US" sz="18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67831" y="176915"/>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(2)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Physical </a:t>
            </a:r>
            <a:r>
              <a:rPr lang="en-US" altLang="zh-CN" sz="2400" dirty="0">
                <a:solidFill>
                  <a:srgbClr val="0070C0"/>
                </a:solidFill>
                <a:latin typeface="Calibri" panose="020F0502020204030204" pitchFamily="34" charset="0"/>
                <a:cs typeface="Times New Roman" panose="02020603050405020304" pitchFamily="18" charset="0"/>
              </a:rPr>
              <a:t>characteristic</a:t>
            </a:r>
            <a:r>
              <a:rPr lang="en-US" sz="2400" dirty="0" smtClean="0">
                <a:solidFill>
                  <a:srgbClr val="0070C0"/>
                </a:solidFill>
                <a:latin typeface="Calibri" panose="020F0502020204030204" pitchFamily="34" charset="0"/>
                <a:ea typeface="宋体" panose="02010600030101010101" pitchFamily="2" charset="-122"/>
                <a:cs typeface="Times New Roman" panose="02020603050405020304" pitchFamily="18" charset="0"/>
              </a:rPr>
              <a:t>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analysis of </a:t>
            </a:r>
            <a:r>
              <a:rPr lang="en-US" sz="2400" dirty="0" err="1">
                <a:solidFill>
                  <a:srgbClr val="0070C0"/>
                </a:solidFill>
                <a:latin typeface="Calibri" panose="020F0502020204030204" pitchFamily="34" charset="0"/>
                <a:ea typeface="宋体" panose="02010600030101010101" pitchFamily="2" charset="-122"/>
                <a:cs typeface="Times New Roman" panose="02020603050405020304" pitchFamily="18" charset="0"/>
              </a:rPr>
              <a:t>stratiform</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 </a:t>
            </a:r>
            <a:r>
              <a:rPr lang="en-US" sz="2400" dirty="0" smtClean="0">
                <a:solidFill>
                  <a:srgbClr val="0070C0"/>
                </a:solidFill>
                <a:latin typeface="Calibri" panose="020F0502020204030204" pitchFamily="34" charset="0"/>
                <a:ea typeface="宋体" panose="02010600030101010101" pitchFamily="2" charset="-122"/>
                <a:cs typeface="Times New Roman" panose="02020603050405020304" pitchFamily="18" charset="0"/>
              </a:rPr>
              <a:t>clouds</a:t>
            </a:r>
            <a:endPar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endParaRPr>
          </a:p>
        </p:txBody>
      </p:sp>
      <p:pic>
        <p:nvPicPr>
          <p:cNvPr id="65539" name="Picture -1022"/>
          <p:cNvPicPr>
            <a:picLocks noChangeAspect="1"/>
          </p:cNvPicPr>
          <p:nvPr/>
        </p:nvPicPr>
        <p:blipFill>
          <a:blip r:embed="rId2" cstate="print"/>
          <a:stretch>
            <a:fillRect/>
          </a:stretch>
        </p:blipFill>
        <p:spPr>
          <a:xfrm>
            <a:off x="960755" y="1680210"/>
            <a:ext cx="7223125" cy="4481195"/>
          </a:xfrm>
          <a:prstGeom prst="rect">
            <a:avLst/>
          </a:prstGeom>
          <a:noFill/>
          <a:ln w="9525">
            <a:noFill/>
          </a:ln>
        </p:spPr>
      </p:pic>
      <p:grpSp>
        <p:nvGrpSpPr>
          <p:cNvPr id="4" name="组合 27"/>
          <p:cNvGrpSpPr/>
          <p:nvPr/>
        </p:nvGrpSpPr>
        <p:grpSpPr>
          <a:xfrm>
            <a:off x="3080" y="60473"/>
            <a:ext cx="616486" cy="693260"/>
            <a:chOff x="0" y="532828"/>
            <a:chExt cx="759125" cy="568897"/>
          </a:xfrm>
        </p:grpSpPr>
        <p:sp>
          <p:nvSpPr>
            <p:cNvPr id="5" name="矩形 4"/>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33"/>
          <p:cNvGrpSpPr/>
          <p:nvPr/>
        </p:nvGrpSpPr>
        <p:grpSpPr>
          <a:xfrm>
            <a:off x="3080" y="750640"/>
            <a:ext cx="9140920" cy="45719"/>
            <a:chOff x="0" y="532828"/>
            <a:chExt cx="759125" cy="568897"/>
          </a:xfrm>
        </p:grpSpPr>
        <p:sp>
          <p:nvSpPr>
            <p:cNvPr id="10" name="矩形 9"/>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690880" y="897890"/>
            <a:ext cx="7762875" cy="645160"/>
          </a:xfrm>
          <a:prstGeom prst="rect">
            <a:avLst/>
          </a:prstGeom>
          <a:noFill/>
          <a:ln w="9525">
            <a:noFill/>
          </a:ln>
        </p:spPr>
        <p:txBody>
          <a:bodyPr wrap="square">
            <a:spAutoFit/>
          </a:bodyPr>
          <a:lstStyle/>
          <a:p>
            <a:pPr indent="355600">
              <a:lnSpc>
                <a:spcPct val="100000"/>
              </a:lnSpc>
            </a:pPr>
            <a:r>
              <a:rPr lang="en-US" sz="1800">
                <a:latin typeface="Calibri" panose="020F0502020204030204" pitchFamily="34" charset="0"/>
                <a:cs typeface="Times New Roman" panose="02020603050405020304" pitchFamily="18" charset="0"/>
              </a:rPr>
              <a:t>In most areas of China, </a:t>
            </a:r>
            <a:r>
              <a:rPr lang="en-US" sz="1800">
                <a:solidFill>
                  <a:srgbClr val="FF0000"/>
                </a:solidFill>
                <a:latin typeface="Calibri" panose="020F0502020204030204" pitchFamily="34" charset="0"/>
                <a:cs typeface="Times New Roman" panose="02020603050405020304" pitchFamily="18" charset="0"/>
              </a:rPr>
              <a:t>stratiform cloud precipitation </a:t>
            </a:r>
            <a:r>
              <a:rPr lang="en-US" sz="1800">
                <a:latin typeface="Calibri" panose="020F0502020204030204" pitchFamily="34" charset="0"/>
                <a:cs typeface="Times New Roman" panose="02020603050405020304" pitchFamily="18" charset="0"/>
              </a:rPr>
              <a:t>is the main precipitation cloud system in winter and spring, especially stratiform cold cloud.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矩形 9"/>
          <p:cNvSpPr/>
          <p:nvPr/>
        </p:nvSpPr>
        <p:spPr>
          <a:xfrm>
            <a:off x="872173" y="404813"/>
            <a:ext cx="1434465" cy="521970"/>
          </a:xfrm>
          <a:prstGeom prst="rect">
            <a:avLst/>
          </a:prstGeom>
          <a:noFill/>
          <a:ln w="9525">
            <a:noFill/>
          </a:ln>
        </p:spPr>
        <p:txBody>
          <a:bodyPr wrap="none">
            <a:spAutoFit/>
          </a:bodyPr>
          <a:lstStyle/>
          <a:p>
            <a:pPr defTabSz="200025"/>
            <a:r>
              <a:rPr lang="en-US" altLang="zh-CN" sz="28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Outline</a:t>
            </a:r>
          </a:p>
        </p:txBody>
      </p:sp>
      <p:grpSp>
        <p:nvGrpSpPr>
          <p:cNvPr id="5126" name="Group 3"/>
          <p:cNvGrpSpPr/>
          <p:nvPr/>
        </p:nvGrpSpPr>
        <p:grpSpPr>
          <a:xfrm>
            <a:off x="1898015" y="1964055"/>
            <a:ext cx="6031571" cy="544195"/>
            <a:chOff x="0" y="0"/>
            <a:chExt cx="4071882" cy="545289"/>
          </a:xfrm>
        </p:grpSpPr>
        <p:sp>
          <p:nvSpPr>
            <p:cNvPr id="5137" name="矩形 2"/>
            <p:cNvSpPr/>
            <p:nvPr/>
          </p:nvSpPr>
          <p:spPr>
            <a:xfrm>
              <a:off x="111442" y="0"/>
              <a:ext cx="3960440" cy="545289"/>
            </a:xfrm>
            <a:prstGeom prst="rect">
              <a:avLst/>
            </a:prstGeom>
            <a:noFill/>
            <a:ln w="9525" cap="flat" cmpd="sng">
              <a:solidFill>
                <a:srgbClr val="CCCC00"/>
              </a:solidFill>
              <a:prstDash val="solid"/>
              <a:miter/>
              <a:headEnd type="none" w="med" len="med"/>
              <a:tailEnd type="none" w="med" len="med"/>
            </a:ln>
          </p:spPr>
          <p:txBody>
            <a:bodyPr wrap="none" anchor="ctr"/>
            <a:lstStyle/>
            <a:p>
              <a:endParaRPr lang="zh-CN" altLang="zh-CN" sz="2000" dirty="0">
                <a:latin typeface="Arial" panose="020B0604020202020204" pitchFamily="34" charset="0"/>
                <a:sym typeface="Arial" panose="020B0604020202020204" pitchFamily="34" charset="0"/>
              </a:endParaRPr>
            </a:p>
          </p:txBody>
        </p:sp>
        <p:sp>
          <p:nvSpPr>
            <p:cNvPr id="5138" name="矩形 1"/>
            <p:cNvSpPr/>
            <p:nvPr/>
          </p:nvSpPr>
          <p:spPr>
            <a:xfrm>
              <a:off x="0" y="0"/>
              <a:ext cx="430257" cy="545289"/>
            </a:xfrm>
            <a:prstGeom prst="rect">
              <a:avLst/>
            </a:prstGeom>
            <a:gradFill rotWithShape="1">
              <a:gsLst>
                <a:gs pos="0">
                  <a:srgbClr val="989854">
                    <a:alpha val="100000"/>
                  </a:srgbClr>
                </a:gs>
                <a:gs pos="50000">
                  <a:srgbClr val="DADA78">
                    <a:alpha val="100000"/>
                  </a:srgbClr>
                </a:gs>
                <a:gs pos="100000">
                  <a:srgbClr val="FFFF99">
                    <a:alpha val="100000"/>
                  </a:srgbClr>
                </a:gs>
              </a:gsLst>
              <a:path path="rect">
                <a:fillToRect l="100000" b="100000"/>
              </a:path>
              <a:tileRect/>
            </a:gradFill>
            <a:ln w="9525" cap="flat" cmpd="sng">
              <a:solidFill>
                <a:srgbClr val="CCCC00"/>
              </a:solidFill>
              <a:prstDash val="solid"/>
              <a:miter/>
              <a:headEnd type="none" w="med" len="med"/>
              <a:tailEnd type="none" w="med" len="med"/>
            </a:ln>
          </p:spPr>
          <p:txBody>
            <a:bodyPr wrap="none" anchor="ctr"/>
            <a:lstStyle/>
            <a:p>
              <a:pPr algn="ctr"/>
              <a:r>
                <a:rPr lang="en-US" sz="2000" b="1" dirty="0">
                  <a:solidFill>
                    <a:srgbClr val="080808"/>
                  </a:solidFill>
                  <a:latin typeface="Arial" panose="020B0604020202020204" pitchFamily="34" charset="0"/>
                  <a:sym typeface="Arial" panose="020B0604020202020204" pitchFamily="34" charset="0"/>
                </a:rPr>
                <a:t>1</a:t>
              </a:r>
              <a:endParaRPr lang="en-US" sz="2000" dirty="0">
                <a:latin typeface="Arial" panose="020B0604020202020204" pitchFamily="34" charset="0"/>
              </a:endParaRPr>
            </a:p>
          </p:txBody>
        </p:sp>
      </p:grpSp>
      <p:grpSp>
        <p:nvGrpSpPr>
          <p:cNvPr id="5127" name="Group 3"/>
          <p:cNvGrpSpPr/>
          <p:nvPr/>
        </p:nvGrpSpPr>
        <p:grpSpPr>
          <a:xfrm>
            <a:off x="1898014" y="3298190"/>
            <a:ext cx="6031571" cy="544830"/>
            <a:chOff x="0" y="0"/>
            <a:chExt cx="4071882" cy="545606"/>
          </a:xfrm>
        </p:grpSpPr>
        <p:sp>
          <p:nvSpPr>
            <p:cNvPr id="5135" name="矩形 2"/>
            <p:cNvSpPr/>
            <p:nvPr/>
          </p:nvSpPr>
          <p:spPr>
            <a:xfrm>
              <a:off x="111442" y="0"/>
              <a:ext cx="3960440" cy="545289"/>
            </a:xfrm>
            <a:prstGeom prst="rect">
              <a:avLst/>
            </a:prstGeom>
            <a:noFill/>
            <a:ln w="9525" cap="flat" cmpd="sng">
              <a:solidFill>
                <a:srgbClr val="CCCC00"/>
              </a:solidFill>
              <a:prstDash val="solid"/>
              <a:miter/>
              <a:headEnd type="none" w="med" len="med"/>
              <a:tailEnd type="none" w="med" len="med"/>
            </a:ln>
          </p:spPr>
          <p:txBody>
            <a:bodyPr wrap="none" anchor="ctr"/>
            <a:lstStyle/>
            <a:p>
              <a:endParaRPr lang="zh-CN" altLang="zh-CN" sz="2000" dirty="0">
                <a:latin typeface="Arial" panose="020B0604020202020204" pitchFamily="34" charset="0"/>
                <a:sym typeface="Arial" panose="020B0604020202020204" pitchFamily="34" charset="0"/>
              </a:endParaRPr>
            </a:p>
          </p:txBody>
        </p:sp>
        <p:sp>
          <p:nvSpPr>
            <p:cNvPr id="5136" name="矩形 1"/>
            <p:cNvSpPr/>
            <p:nvPr/>
          </p:nvSpPr>
          <p:spPr>
            <a:xfrm>
              <a:off x="0" y="0"/>
              <a:ext cx="416079" cy="545606"/>
            </a:xfrm>
            <a:prstGeom prst="rect">
              <a:avLst/>
            </a:prstGeom>
            <a:gradFill rotWithShape="1">
              <a:gsLst>
                <a:gs pos="0">
                  <a:srgbClr val="989854">
                    <a:alpha val="100000"/>
                  </a:srgbClr>
                </a:gs>
                <a:gs pos="50000">
                  <a:srgbClr val="DADA78">
                    <a:alpha val="100000"/>
                  </a:srgbClr>
                </a:gs>
                <a:gs pos="100000">
                  <a:srgbClr val="FFFF99">
                    <a:alpha val="100000"/>
                  </a:srgbClr>
                </a:gs>
              </a:gsLst>
              <a:path path="rect">
                <a:fillToRect l="100000" b="100000"/>
              </a:path>
              <a:tileRect/>
            </a:gradFill>
            <a:ln w="9525" cap="flat" cmpd="sng">
              <a:solidFill>
                <a:srgbClr val="CCCC00"/>
              </a:solidFill>
              <a:prstDash val="solid"/>
              <a:miter/>
              <a:headEnd type="none" w="med" len="med"/>
              <a:tailEnd type="none" w="med" len="med"/>
            </a:ln>
          </p:spPr>
          <p:txBody>
            <a:bodyPr wrap="none" anchor="ctr"/>
            <a:lstStyle/>
            <a:p>
              <a:pPr algn="ctr"/>
              <a:r>
                <a:rPr lang="en-US" altLang="zh-CN" sz="2000" b="1" dirty="0">
                  <a:solidFill>
                    <a:srgbClr val="080808"/>
                  </a:solidFill>
                  <a:latin typeface="Arial" panose="020B0604020202020204" pitchFamily="34" charset="0"/>
                  <a:sym typeface="Arial" panose="020B0604020202020204" pitchFamily="34" charset="0"/>
                </a:rPr>
                <a:t>2</a:t>
              </a:r>
              <a:endParaRPr lang="zh-CN" altLang="en-US" sz="2000" dirty="0">
                <a:latin typeface="Arial" panose="020B0604020202020204" pitchFamily="34" charset="0"/>
              </a:endParaRPr>
            </a:p>
          </p:txBody>
        </p:sp>
      </p:grpSp>
      <p:sp>
        <p:nvSpPr>
          <p:cNvPr id="5129" name="矩形 20"/>
          <p:cNvSpPr/>
          <p:nvPr/>
        </p:nvSpPr>
        <p:spPr>
          <a:xfrm>
            <a:off x="2594610" y="2035463"/>
            <a:ext cx="6945942" cy="400110"/>
          </a:xfrm>
          <a:prstGeom prst="rect">
            <a:avLst/>
          </a:prstGeom>
          <a:noFill/>
          <a:ln w="9525">
            <a:noFill/>
          </a:ln>
        </p:spPr>
        <p:txBody>
          <a:bodyPr wrap="square" anchor="ctr">
            <a:spAutoFit/>
          </a:bodyPr>
          <a:lstStyle/>
          <a:p>
            <a:r>
              <a:rPr lang="en-US" altLang="zh-CN" sz="2000" dirty="0" smtClean="0">
                <a:latin typeface="Arial" panose="020B0604020202020204" pitchFamily="34" charset="0"/>
              </a:rPr>
              <a:t>Introduction to </a:t>
            </a:r>
            <a:r>
              <a:rPr lang="en-US" altLang="zh-CN" sz="2000" dirty="0">
                <a:latin typeface="Arial" panose="020B0604020202020204" pitchFamily="34" charset="0"/>
              </a:rPr>
              <a:t>RGB </a:t>
            </a:r>
            <a:r>
              <a:rPr lang="en-US" altLang="zh-CN" sz="2000" dirty="0" smtClean="0"/>
              <a:t>images and T-Re profiles</a:t>
            </a:r>
            <a:endParaRPr lang="en-US" altLang="zh-CN" sz="2000" dirty="0">
              <a:latin typeface="Arial" panose="020B0604020202020204" pitchFamily="34" charset="0"/>
            </a:endParaRPr>
          </a:p>
        </p:txBody>
      </p:sp>
      <p:sp>
        <p:nvSpPr>
          <p:cNvPr id="5130" name="矩形 21"/>
          <p:cNvSpPr/>
          <p:nvPr/>
        </p:nvSpPr>
        <p:spPr>
          <a:xfrm>
            <a:off x="2622233" y="3370550"/>
            <a:ext cx="5378791" cy="400110"/>
          </a:xfrm>
          <a:prstGeom prst="rect">
            <a:avLst/>
          </a:prstGeom>
          <a:noFill/>
          <a:ln w="9525">
            <a:noFill/>
          </a:ln>
        </p:spPr>
        <p:txBody>
          <a:bodyPr wrap="square" anchor="ctr">
            <a:spAutoFit/>
          </a:bodyPr>
          <a:lstStyle/>
          <a:p>
            <a:r>
              <a:rPr lang="en-US" altLang="zh-CN" sz="2000" dirty="0" smtClean="0">
                <a:sym typeface="+mn-ea"/>
              </a:rPr>
              <a:t>Application of RGB images and T-Re profiles</a:t>
            </a:r>
            <a:endParaRPr lang="zh-CN" altLang="en-US" sz="2000" dirty="0">
              <a:latin typeface="Arial" panose="020B0604020202020204" pitchFamily="34" charset="0"/>
            </a:endParaRPr>
          </a:p>
        </p:txBody>
      </p:sp>
      <p:grpSp>
        <p:nvGrpSpPr>
          <p:cNvPr id="5131" name="Group 3"/>
          <p:cNvGrpSpPr/>
          <p:nvPr/>
        </p:nvGrpSpPr>
        <p:grpSpPr>
          <a:xfrm>
            <a:off x="1898014" y="4493895"/>
            <a:ext cx="6031571" cy="723111"/>
            <a:chOff x="0" y="0"/>
            <a:chExt cx="4071882" cy="545289"/>
          </a:xfrm>
        </p:grpSpPr>
        <p:sp>
          <p:nvSpPr>
            <p:cNvPr id="5133" name="矩形 2"/>
            <p:cNvSpPr/>
            <p:nvPr/>
          </p:nvSpPr>
          <p:spPr>
            <a:xfrm>
              <a:off x="111442" y="0"/>
              <a:ext cx="3960440" cy="545289"/>
            </a:xfrm>
            <a:prstGeom prst="rect">
              <a:avLst/>
            </a:prstGeom>
            <a:noFill/>
            <a:ln w="9525" cap="flat" cmpd="sng">
              <a:solidFill>
                <a:srgbClr val="CCCC00"/>
              </a:solidFill>
              <a:prstDash val="solid"/>
              <a:miter/>
              <a:headEnd type="none" w="med" len="med"/>
              <a:tailEnd type="none" w="med" len="med"/>
            </a:ln>
          </p:spPr>
          <p:txBody>
            <a:bodyPr wrap="none" anchor="ctr"/>
            <a:lstStyle/>
            <a:p>
              <a:endParaRPr lang="zh-CN" altLang="zh-CN" sz="2000" dirty="0">
                <a:latin typeface="Arial" panose="020B0604020202020204" pitchFamily="34" charset="0"/>
                <a:sym typeface="Arial" panose="020B0604020202020204" pitchFamily="34" charset="0"/>
              </a:endParaRPr>
            </a:p>
          </p:txBody>
        </p:sp>
        <p:sp>
          <p:nvSpPr>
            <p:cNvPr id="5134" name="矩形 1"/>
            <p:cNvSpPr/>
            <p:nvPr/>
          </p:nvSpPr>
          <p:spPr>
            <a:xfrm>
              <a:off x="0" y="0"/>
              <a:ext cx="415898" cy="545289"/>
            </a:xfrm>
            <a:prstGeom prst="rect">
              <a:avLst/>
            </a:prstGeom>
            <a:gradFill rotWithShape="1">
              <a:gsLst>
                <a:gs pos="0">
                  <a:srgbClr val="989854">
                    <a:alpha val="100000"/>
                  </a:srgbClr>
                </a:gs>
                <a:gs pos="50000">
                  <a:srgbClr val="DADA78">
                    <a:alpha val="100000"/>
                  </a:srgbClr>
                </a:gs>
                <a:gs pos="100000">
                  <a:srgbClr val="FFFF99">
                    <a:alpha val="100000"/>
                  </a:srgbClr>
                </a:gs>
              </a:gsLst>
              <a:path path="rect">
                <a:fillToRect l="100000" b="100000"/>
              </a:path>
              <a:tileRect/>
            </a:gradFill>
            <a:ln w="9525" cap="flat" cmpd="sng">
              <a:solidFill>
                <a:srgbClr val="CCCC00"/>
              </a:solidFill>
              <a:prstDash val="solid"/>
              <a:miter/>
              <a:headEnd type="none" w="med" len="med"/>
              <a:tailEnd type="none" w="med" len="med"/>
            </a:ln>
          </p:spPr>
          <p:txBody>
            <a:bodyPr wrap="none" anchor="ctr"/>
            <a:lstStyle/>
            <a:p>
              <a:pPr algn="ctr"/>
              <a:r>
                <a:rPr lang="en-US" sz="2000" b="1" dirty="0">
                  <a:solidFill>
                    <a:srgbClr val="080808"/>
                  </a:solidFill>
                  <a:latin typeface="Arial" panose="020B0604020202020204" pitchFamily="34" charset="0"/>
                  <a:sym typeface="Arial" panose="020B0604020202020204" pitchFamily="34" charset="0"/>
                </a:rPr>
                <a:t>3</a:t>
              </a:r>
              <a:endParaRPr lang="en-US" sz="2000" dirty="0">
                <a:latin typeface="Arial" panose="020B0604020202020204" pitchFamily="34" charset="0"/>
              </a:endParaRPr>
            </a:p>
          </p:txBody>
        </p:sp>
      </p:grpSp>
      <p:sp>
        <p:nvSpPr>
          <p:cNvPr id="5132" name="矩形 25"/>
          <p:cNvSpPr/>
          <p:nvPr/>
        </p:nvSpPr>
        <p:spPr>
          <a:xfrm>
            <a:off x="2571736" y="4643446"/>
            <a:ext cx="5211683" cy="400110"/>
          </a:xfrm>
          <a:prstGeom prst="rect">
            <a:avLst/>
          </a:prstGeom>
          <a:noFill/>
          <a:ln w="9525">
            <a:noFill/>
          </a:ln>
        </p:spPr>
        <p:txBody>
          <a:bodyPr wrap="none" anchor="ctr">
            <a:spAutoFit/>
          </a:bodyPr>
          <a:lstStyle/>
          <a:p>
            <a:pPr algn="l"/>
            <a:r>
              <a:rPr lang="en-US" altLang="zh-CN" sz="2000" dirty="0" smtClean="0">
                <a:latin typeface="Arial" panose="020B0604020202020204" pitchFamily="34" charset="0"/>
              </a:rPr>
              <a:t>Case </a:t>
            </a:r>
            <a:r>
              <a:rPr lang="en-US" altLang="zh-CN" sz="2000" dirty="0" smtClean="0"/>
              <a:t>study of rain </a:t>
            </a:r>
            <a:r>
              <a:rPr lang="en-US" altLang="zh-CN" sz="2000" dirty="0" smtClean="0">
                <a:latin typeface="Arial" panose="020B0604020202020204" pitchFamily="34" charset="0"/>
              </a:rPr>
              <a:t>enhancement</a:t>
            </a:r>
            <a:r>
              <a:rPr lang="zh-CN" altLang="en-US" sz="2000" dirty="0" smtClean="0">
                <a:latin typeface="Arial" panose="020B0604020202020204" pitchFamily="34" charset="0"/>
              </a:rPr>
              <a:t> </a:t>
            </a:r>
            <a:r>
              <a:rPr lang="en-US" altLang="zh-CN" sz="2000" dirty="0" smtClean="0">
                <a:latin typeface="Arial" panose="020B0604020202020204" pitchFamily="34" charset="0"/>
              </a:rPr>
              <a:t>experiment</a:t>
            </a:r>
            <a:endParaRPr lang="zh-CN" altLang="en-US" sz="2000"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47482553" descr="TERRA_2009_02_07_03_2__3247N_10484E_"/>
          <p:cNvPicPr>
            <a:picLocks noChangeAspect="1"/>
          </p:cNvPicPr>
          <p:nvPr/>
        </p:nvPicPr>
        <p:blipFill>
          <a:blip r:embed="rId2" cstate="print"/>
          <a:stretch>
            <a:fillRect/>
          </a:stretch>
        </p:blipFill>
        <p:spPr>
          <a:xfrm>
            <a:off x="564515" y="2077085"/>
            <a:ext cx="3938270" cy="3829050"/>
          </a:xfrm>
          <a:prstGeom prst="rect">
            <a:avLst/>
          </a:prstGeom>
          <a:noFill/>
          <a:ln w="9525">
            <a:noFill/>
          </a:ln>
        </p:spPr>
      </p:pic>
      <p:pic>
        <p:nvPicPr>
          <p:cNvPr id="3" name="图片 -2147482552" descr="aws0712"/>
          <p:cNvPicPr>
            <a:picLocks noChangeAspect="1"/>
          </p:cNvPicPr>
          <p:nvPr/>
        </p:nvPicPr>
        <p:blipFill>
          <a:blip r:embed="rId3" cstate="print"/>
          <a:stretch>
            <a:fillRect/>
          </a:stretch>
        </p:blipFill>
        <p:spPr>
          <a:xfrm>
            <a:off x="4502785" y="1824990"/>
            <a:ext cx="4173855" cy="4081145"/>
          </a:xfrm>
          <a:prstGeom prst="rect">
            <a:avLst/>
          </a:prstGeom>
          <a:noFill/>
          <a:ln w="9525">
            <a:noFill/>
          </a:ln>
        </p:spPr>
      </p:pic>
      <p:sp>
        <p:nvSpPr>
          <p:cNvPr id="9" name="TextBox 8"/>
          <p:cNvSpPr txBox="1"/>
          <p:nvPr/>
        </p:nvSpPr>
        <p:spPr>
          <a:xfrm>
            <a:off x="563880" y="782464"/>
            <a:ext cx="2086610" cy="460375"/>
          </a:xfrm>
          <a:prstGeom prst="rect">
            <a:avLst/>
          </a:prstGeom>
          <a:noFill/>
        </p:spPr>
        <p:txBody>
          <a:bodyPr wrap="square" rtlCol="0">
            <a:spAutoFit/>
          </a:bodyPr>
          <a:lstStyle/>
          <a:p>
            <a:r>
              <a:rPr lang="en-US" sz="2400" b="1">
                <a:latin typeface="Times New Roman" panose="02020603050405020304" pitchFamily="18" charset="0"/>
              </a:rPr>
              <a:t>Example 1</a:t>
            </a:r>
            <a:endParaRPr lang="en-US" sz="2000" dirty="0" smtClean="0">
              <a:solidFill>
                <a:srgbClr val="C00000"/>
              </a:solidFill>
            </a:endParaRPr>
          </a:p>
        </p:txBody>
      </p:sp>
      <p:sp>
        <p:nvSpPr>
          <p:cNvPr id="100" name="文本框 99"/>
          <p:cNvSpPr txBox="1"/>
          <p:nvPr/>
        </p:nvSpPr>
        <p:spPr>
          <a:xfrm>
            <a:off x="1181735" y="5906135"/>
            <a:ext cx="7125335" cy="368300"/>
          </a:xfrm>
          <a:prstGeom prst="rect">
            <a:avLst/>
          </a:prstGeom>
          <a:noFill/>
          <a:ln w="9525">
            <a:noFill/>
          </a:ln>
        </p:spPr>
        <p:txBody>
          <a:bodyPr wrap="square">
            <a:spAutoFit/>
          </a:bodyPr>
          <a:lstStyle/>
          <a:p>
            <a:r>
              <a:rPr lang="en-US" sz="1800" dirty="0" smtClean="0">
                <a:latin typeface="Calibri" panose="020F0502020204030204" pitchFamily="34" charset="0"/>
                <a:ea typeface="宋体" panose="02010600030101010101" pitchFamily="2" charset="-122"/>
                <a:cs typeface="Times New Roman" panose="02020603050405020304" pitchFamily="18" charset="0"/>
              </a:rPr>
              <a:t>RGB </a:t>
            </a:r>
            <a:r>
              <a:rPr lang="en-US" sz="1800" dirty="0">
                <a:latin typeface="Calibri" panose="020F0502020204030204" pitchFamily="34" charset="0"/>
                <a:ea typeface="宋体" panose="02010600030101010101" pitchFamily="2" charset="-122"/>
                <a:cs typeface="Times New Roman" panose="02020603050405020304" pitchFamily="18" charset="0"/>
              </a:rPr>
              <a:t>image at 11:00 on February 7 and rainfall chart at 12:00</a:t>
            </a:r>
          </a:p>
        </p:txBody>
      </p:sp>
      <p:sp>
        <p:nvSpPr>
          <p:cNvPr id="4" name="椭圆 3"/>
          <p:cNvSpPr/>
          <p:nvPr/>
        </p:nvSpPr>
        <p:spPr>
          <a:xfrm>
            <a:off x="779145" y="4097655"/>
            <a:ext cx="1776095" cy="1630680"/>
          </a:xfrm>
          <a:prstGeom prst="ellipse">
            <a:avLst/>
          </a:prstGeom>
          <a:noFill/>
          <a:extLst>
            <a:ext uri="{909E8E84-426E-40DD-AFC4-6F175D3DCCD1}">
              <a14:hiddenFill xmlns=""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6" name="椭圆 5"/>
          <p:cNvSpPr/>
          <p:nvPr/>
        </p:nvSpPr>
        <p:spPr>
          <a:xfrm>
            <a:off x="5164455" y="4097020"/>
            <a:ext cx="1262380" cy="1221105"/>
          </a:xfrm>
          <a:prstGeom prst="ellipse">
            <a:avLst/>
          </a:prstGeom>
          <a:noFill/>
          <a:extLst>
            <a:ext uri="{909E8E84-426E-40DD-AFC4-6F175D3DCCD1}">
              <a14:hiddenFill xmlns=""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 name="椭圆 6"/>
          <p:cNvSpPr/>
          <p:nvPr/>
        </p:nvSpPr>
        <p:spPr>
          <a:xfrm>
            <a:off x="6634480" y="2591435"/>
            <a:ext cx="1031875" cy="970280"/>
          </a:xfrm>
          <a:prstGeom prst="ellipse">
            <a:avLst/>
          </a:prstGeom>
          <a:noFill/>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2838450" y="2329815"/>
            <a:ext cx="1174115" cy="1068070"/>
          </a:xfrm>
          <a:prstGeom prst="ellipse">
            <a:avLst/>
          </a:prstGeom>
          <a:noFill/>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17220" y="1517159"/>
            <a:ext cx="439420" cy="437515"/>
          </a:xfrm>
          <a:prstGeom prst="ellipse">
            <a:avLst/>
          </a:prstGeom>
          <a:noFill/>
          <a:extLst>
            <a:ext uri="{909E8E84-426E-40DD-AFC4-6F175D3DCCD1}">
              <a14:hiddenFill xmlns=""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1" name="椭圆 10"/>
          <p:cNvSpPr/>
          <p:nvPr/>
        </p:nvSpPr>
        <p:spPr>
          <a:xfrm>
            <a:off x="2838450" y="1498109"/>
            <a:ext cx="466725" cy="436880"/>
          </a:xfrm>
          <a:prstGeom prst="ellipse">
            <a:avLst/>
          </a:prstGeom>
          <a:noFill/>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56640" y="1517159"/>
            <a:ext cx="1754505" cy="398780"/>
          </a:xfrm>
          <a:prstGeom prst="rect">
            <a:avLst/>
          </a:prstGeom>
          <a:noFill/>
          <a:ln w="9525">
            <a:noFill/>
          </a:ln>
        </p:spPr>
        <p:txBody>
          <a:bodyPr wrap="square">
            <a:spAutoFit/>
          </a:bodyPr>
          <a:lstStyle/>
          <a:p>
            <a:r>
              <a:rPr lang="en-US" sz="2000">
                <a:latin typeface="Calibri" panose="020F0502020204030204" pitchFamily="34" charset="0"/>
                <a:ea typeface="宋体" panose="02010600030101010101" pitchFamily="2" charset="-122"/>
                <a:cs typeface="Times New Roman" panose="02020603050405020304" pitchFamily="18" charset="0"/>
              </a:rPr>
              <a:t>Re: 12~15um</a:t>
            </a:r>
            <a:endParaRPr lang="en-US" altLang="en-US" sz="2000">
              <a:latin typeface="Calibri" panose="020F0502020204030204" pitchFamily="34" charset="0"/>
              <a:ea typeface="宋体" panose="02010600030101010101" pitchFamily="2" charset="-122"/>
              <a:cs typeface="Times New Roman" panose="02020603050405020304" pitchFamily="18" charset="0"/>
            </a:endParaRPr>
          </a:p>
        </p:txBody>
      </p:sp>
      <p:sp>
        <p:nvSpPr>
          <p:cNvPr id="13" name="文本框 12"/>
          <p:cNvSpPr txBox="1"/>
          <p:nvPr/>
        </p:nvSpPr>
        <p:spPr>
          <a:xfrm>
            <a:off x="3305175" y="1498109"/>
            <a:ext cx="1754505" cy="398780"/>
          </a:xfrm>
          <a:prstGeom prst="rect">
            <a:avLst/>
          </a:prstGeom>
          <a:noFill/>
          <a:ln w="9525">
            <a:noFill/>
          </a:ln>
        </p:spPr>
        <p:txBody>
          <a:bodyPr wrap="square">
            <a:spAutoFit/>
          </a:bodyPr>
          <a:lstStyle/>
          <a:p>
            <a:r>
              <a:rPr lang="en-US" sz="2000">
                <a:latin typeface="Calibri" panose="020F0502020204030204" pitchFamily="34" charset="0"/>
                <a:ea typeface="宋体" panose="02010600030101010101" pitchFamily="2" charset="-122"/>
                <a:cs typeface="Times New Roman" panose="02020603050405020304" pitchFamily="18" charset="0"/>
              </a:rPr>
              <a:t>Re: 5~8um</a:t>
            </a:r>
            <a:endParaRPr lang="en-US" altLang="en-US" sz="2000">
              <a:latin typeface="Calibri" panose="020F0502020204030204" pitchFamily="34" charset="0"/>
              <a:ea typeface="宋体" panose="02010600030101010101" pitchFamily="2" charset="-122"/>
              <a:cs typeface="Times New Roman" panose="02020603050405020304" pitchFamily="18" charset="0"/>
            </a:endParaRPr>
          </a:p>
        </p:txBody>
      </p:sp>
      <p:sp>
        <p:nvSpPr>
          <p:cNvPr id="14" name="文本框 13"/>
          <p:cNvSpPr txBox="1"/>
          <p:nvPr/>
        </p:nvSpPr>
        <p:spPr>
          <a:xfrm>
            <a:off x="5164455" y="1196752"/>
            <a:ext cx="3215640" cy="706755"/>
          </a:xfrm>
          <a:prstGeom prst="rect">
            <a:avLst/>
          </a:prstGeom>
          <a:noFill/>
          <a:ln w="9525">
            <a:noFill/>
          </a:ln>
        </p:spPr>
        <p:txBody>
          <a:bodyPr wrap="square">
            <a:spAutoFit/>
          </a:bodyPr>
          <a:lstStyle/>
          <a:p>
            <a:r>
              <a:rPr lang="en-US" sz="2000" dirty="0">
                <a:latin typeface="Calibri" panose="020F0502020204030204" pitchFamily="34" charset="0"/>
                <a:ea typeface="宋体" panose="02010600030101010101" pitchFamily="2" charset="-122"/>
                <a:cs typeface="Times New Roman" panose="02020603050405020304" pitchFamily="18" charset="0"/>
              </a:rPr>
              <a:t>The cloud top temperature is -6~-10</a:t>
            </a:r>
            <a:r>
              <a:rPr lang="en-US" altLang="zh-CN" sz="2000" dirty="0">
                <a:latin typeface="Calibri" panose="020F0502020204030204" pitchFamily="34" charset="0"/>
                <a:ea typeface="宋体" panose="02010600030101010101" pitchFamily="2" charset="-122"/>
                <a:cs typeface="Times New Roman" panose="02020603050405020304" pitchFamily="18" charset="0"/>
              </a:rPr>
              <a:t>℃</a:t>
            </a:r>
          </a:p>
        </p:txBody>
      </p:sp>
      <p:sp>
        <p:nvSpPr>
          <p:cNvPr id="15" name="文本框 99"/>
          <p:cNvSpPr txBox="1"/>
          <p:nvPr/>
        </p:nvSpPr>
        <p:spPr>
          <a:xfrm>
            <a:off x="667831" y="176915"/>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(2)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Physical </a:t>
            </a:r>
            <a:r>
              <a:rPr lang="en-US" altLang="zh-CN" sz="2400" dirty="0">
                <a:solidFill>
                  <a:srgbClr val="0070C0"/>
                </a:solidFill>
                <a:latin typeface="Calibri" panose="020F0502020204030204" pitchFamily="34" charset="0"/>
                <a:cs typeface="Times New Roman" panose="02020603050405020304" pitchFamily="18" charset="0"/>
              </a:rPr>
              <a:t>characteristic</a:t>
            </a:r>
            <a:r>
              <a:rPr lang="en-US" sz="2400" dirty="0" smtClean="0">
                <a:solidFill>
                  <a:srgbClr val="0070C0"/>
                </a:solidFill>
                <a:latin typeface="Calibri" panose="020F0502020204030204" pitchFamily="34" charset="0"/>
                <a:ea typeface="宋体" panose="02010600030101010101" pitchFamily="2" charset="-122"/>
                <a:cs typeface="Times New Roman" panose="02020603050405020304" pitchFamily="18" charset="0"/>
              </a:rPr>
              <a:t>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analysis of </a:t>
            </a:r>
            <a:r>
              <a:rPr lang="en-US" sz="2400" dirty="0" err="1">
                <a:solidFill>
                  <a:srgbClr val="0070C0"/>
                </a:solidFill>
                <a:latin typeface="Calibri" panose="020F0502020204030204" pitchFamily="34" charset="0"/>
                <a:ea typeface="宋体" panose="02010600030101010101" pitchFamily="2" charset="-122"/>
                <a:cs typeface="Times New Roman" panose="02020603050405020304" pitchFamily="18" charset="0"/>
              </a:rPr>
              <a:t>stratiform</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 </a:t>
            </a:r>
            <a:r>
              <a:rPr lang="en-US" sz="2400" dirty="0" smtClean="0">
                <a:solidFill>
                  <a:srgbClr val="0070C0"/>
                </a:solidFill>
                <a:latin typeface="Calibri" panose="020F0502020204030204" pitchFamily="34" charset="0"/>
                <a:ea typeface="宋体" panose="02010600030101010101" pitchFamily="2" charset="-122"/>
                <a:cs typeface="Times New Roman" panose="02020603050405020304" pitchFamily="18" charset="0"/>
              </a:rPr>
              <a:t>clouds</a:t>
            </a:r>
            <a:endPar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endParaRPr>
          </a:p>
        </p:txBody>
      </p:sp>
      <p:grpSp>
        <p:nvGrpSpPr>
          <p:cNvPr id="16" name="组合 27"/>
          <p:cNvGrpSpPr/>
          <p:nvPr/>
        </p:nvGrpSpPr>
        <p:grpSpPr>
          <a:xfrm>
            <a:off x="3080" y="60473"/>
            <a:ext cx="616486" cy="693260"/>
            <a:chOff x="0" y="532828"/>
            <a:chExt cx="759125" cy="568897"/>
          </a:xfrm>
        </p:grpSpPr>
        <p:sp>
          <p:nvSpPr>
            <p:cNvPr id="17" name="矩形 16"/>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33"/>
          <p:cNvGrpSpPr/>
          <p:nvPr/>
        </p:nvGrpSpPr>
        <p:grpSpPr>
          <a:xfrm>
            <a:off x="3080" y="750640"/>
            <a:ext cx="9140920" cy="45719"/>
            <a:chOff x="0" y="532828"/>
            <a:chExt cx="759125" cy="568897"/>
          </a:xfrm>
        </p:grpSpPr>
        <p:sp>
          <p:nvSpPr>
            <p:cNvPr id="22" name="矩形 21"/>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80"/>
          <p:cNvSpPr txBox="1"/>
          <p:nvPr/>
        </p:nvSpPr>
        <p:spPr>
          <a:xfrm>
            <a:off x="0" y="1916832"/>
            <a:ext cx="5328592" cy="1331595"/>
          </a:xfrm>
          <a:prstGeom prst="rect">
            <a:avLst/>
          </a:prstGeom>
          <a:noFill/>
          <a:ln>
            <a:noFill/>
          </a:ln>
        </p:spPr>
        <p:txBody>
          <a:bodyPr wrap="square" lIns="40234" tIns="20117" rIns="40234" bIns="20117" rtlCol="0">
            <a:spAutoFit/>
          </a:bodyPr>
          <a:lstStyle/>
          <a:p>
            <a:pPr defTabSz="201295" fontAlgn="auto">
              <a:lnSpc>
                <a:spcPct val="150000"/>
              </a:lnSpc>
              <a:spcBef>
                <a:spcPts val="0"/>
              </a:spcBef>
              <a:spcAft>
                <a:spcPts val="0"/>
              </a:spcAft>
            </a:pPr>
            <a:r>
              <a:rPr lang="en-US" altLang="zh-CN" sz="2800" b="1" dirty="0">
                <a:solidFill>
                  <a:srgbClr val="44546A"/>
                </a:solidFill>
                <a:latin typeface="微软雅黑" panose="020B0503020204020204" pitchFamily="34" charset="-122"/>
                <a:ea typeface="微软雅黑" panose="020B0503020204020204" pitchFamily="34" charset="-122"/>
                <a:cs typeface="+mn-ea"/>
              </a:rPr>
              <a:t>3   A case study of </a:t>
            </a:r>
            <a:r>
              <a:rPr lang="en-US" altLang="zh-CN" sz="2800" b="1" dirty="0" smtClean="0">
                <a:solidFill>
                  <a:srgbClr val="44546A"/>
                </a:solidFill>
                <a:latin typeface="微软雅黑" panose="020B0503020204020204" pitchFamily="34" charset="-122"/>
                <a:ea typeface="微软雅黑" panose="020B0503020204020204" pitchFamily="34" charset="-122"/>
                <a:cs typeface="+mn-ea"/>
              </a:rPr>
              <a:t>rain</a:t>
            </a:r>
            <a:endParaRPr lang="en-US" altLang="zh-CN" sz="2800" b="1" dirty="0">
              <a:solidFill>
                <a:srgbClr val="44546A"/>
              </a:solidFill>
              <a:latin typeface="微软雅黑" panose="020B0503020204020204" pitchFamily="34" charset="-122"/>
              <a:ea typeface="微软雅黑" panose="020B0503020204020204" pitchFamily="34" charset="-122"/>
              <a:cs typeface="+mn-ea"/>
            </a:endParaRPr>
          </a:p>
          <a:p>
            <a:pPr defTabSz="201295" fontAlgn="auto">
              <a:lnSpc>
                <a:spcPct val="150000"/>
              </a:lnSpc>
              <a:spcBef>
                <a:spcPts val="0"/>
              </a:spcBef>
              <a:spcAft>
                <a:spcPts val="0"/>
              </a:spcAft>
            </a:pPr>
            <a:r>
              <a:rPr lang="en-US" altLang="zh-CN" sz="2800" b="1" dirty="0">
                <a:solidFill>
                  <a:srgbClr val="44546A"/>
                </a:solidFill>
                <a:latin typeface="微软雅黑" panose="020B0503020204020204" pitchFamily="34" charset="-122"/>
                <a:ea typeface="微软雅黑" panose="020B0503020204020204" pitchFamily="34" charset="-122"/>
                <a:cs typeface="+mn-ea"/>
              </a:rPr>
              <a:t>     enhancement  experiment</a:t>
            </a:r>
          </a:p>
        </p:txBody>
      </p:sp>
      <p:pic>
        <p:nvPicPr>
          <p:cNvPr id="2051"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766"/>
          <a:stretch>
            <a:fillRect/>
          </a:stretch>
        </p:blipFill>
        <p:spPr bwMode="auto">
          <a:xfrm>
            <a:off x="5353050" y="0"/>
            <a:ext cx="3790950" cy="6381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矩形 1"/>
          <p:cNvSpPr/>
          <p:nvPr/>
        </p:nvSpPr>
        <p:spPr>
          <a:xfrm>
            <a:off x="642910" y="214290"/>
            <a:ext cx="8143932" cy="492443"/>
          </a:xfrm>
          <a:prstGeom prst="rect">
            <a:avLst/>
          </a:prstGeom>
          <a:noFill/>
          <a:ln w="9525">
            <a:noFill/>
          </a:ln>
        </p:spPr>
        <p:txBody>
          <a:bodyPr wrap="square">
            <a:spAutoFit/>
          </a:bodyPr>
          <a:lstStyle/>
          <a:p>
            <a:r>
              <a:rPr lang="en-US" altLang="zh-CN" sz="2600"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3. </a:t>
            </a:r>
            <a:r>
              <a:rPr lang="en-US" altLang="zh-CN" sz="2600" dirty="0" smtClean="0"/>
              <a:t>A case study of rainfall enhancement </a:t>
            </a:r>
            <a:r>
              <a:rPr lang="zh-CN" altLang="en-US" sz="2600" dirty="0" smtClean="0"/>
              <a:t> </a:t>
            </a:r>
            <a:r>
              <a:rPr lang="en-US" altLang="zh-CN" sz="2600" dirty="0" smtClean="0"/>
              <a:t>experiment</a:t>
            </a:r>
            <a:endParaRPr lang="zh-CN" altLang="en-US" sz="2600" dirty="0"/>
          </a:p>
        </p:txBody>
      </p:sp>
      <p:pic>
        <p:nvPicPr>
          <p:cNvPr id="5" name="图片 4" descr="飞机作业1"/>
          <p:cNvPicPr>
            <a:picLocks noChangeAspect="1"/>
          </p:cNvPicPr>
          <p:nvPr/>
        </p:nvPicPr>
        <p:blipFill>
          <a:blip r:embed="rId2" cstate="print"/>
          <a:stretch>
            <a:fillRect/>
          </a:stretch>
        </p:blipFill>
        <p:spPr>
          <a:xfrm>
            <a:off x="431165" y="1319530"/>
            <a:ext cx="3350895" cy="2508250"/>
          </a:xfrm>
          <a:prstGeom prst="rect">
            <a:avLst/>
          </a:prstGeom>
        </p:spPr>
      </p:pic>
      <p:sp>
        <p:nvSpPr>
          <p:cNvPr id="100" name="文本框 99"/>
          <p:cNvSpPr txBox="1"/>
          <p:nvPr/>
        </p:nvSpPr>
        <p:spPr>
          <a:xfrm>
            <a:off x="4490085" y="1115060"/>
            <a:ext cx="4490720" cy="1014730"/>
          </a:xfrm>
          <a:prstGeom prst="rect">
            <a:avLst/>
          </a:prstGeom>
          <a:noFill/>
          <a:ln w="9525">
            <a:noFill/>
          </a:ln>
        </p:spPr>
        <p:txBody>
          <a:bodyPr wrap="square">
            <a:spAutoFit/>
          </a:bodyPr>
          <a:lstStyle/>
          <a:p>
            <a:pPr indent="355600"/>
            <a:r>
              <a:rPr lang="en-US" sz="2000" dirty="0" err="1">
                <a:solidFill>
                  <a:srgbClr val="C00000"/>
                </a:solidFill>
                <a:latin typeface="Calibri" panose="020F0502020204030204" pitchFamily="34" charset="0"/>
                <a:ea typeface="宋体" panose="02010600030101010101" pitchFamily="2" charset="-122"/>
                <a:cs typeface="Times New Roman" panose="02020603050405020304" pitchFamily="18" charset="0"/>
              </a:rPr>
              <a:t>Stratiform</a:t>
            </a:r>
            <a:r>
              <a:rPr lang="en-US" sz="2000" dirty="0">
                <a:solidFill>
                  <a:srgbClr val="C00000"/>
                </a:solidFill>
                <a:latin typeface="Calibri" panose="020F0502020204030204" pitchFamily="34" charset="0"/>
                <a:ea typeface="宋体" panose="02010600030101010101" pitchFamily="2" charset="-122"/>
                <a:cs typeface="Times New Roman" panose="02020603050405020304" pitchFamily="18" charset="0"/>
              </a:rPr>
              <a:t> is also the main object of artificial </a:t>
            </a:r>
            <a:r>
              <a:rPr lang="en-US" sz="2000" dirty="0" smtClean="0">
                <a:solidFill>
                  <a:srgbClr val="C00000"/>
                </a:solidFill>
                <a:latin typeface="Calibri" panose="020F0502020204030204" pitchFamily="34" charset="0"/>
                <a:ea typeface="宋体" panose="02010600030101010101" pitchFamily="2" charset="-122"/>
                <a:cs typeface="Times New Roman" panose="02020603050405020304" pitchFamily="18" charset="0"/>
              </a:rPr>
              <a:t>rain </a:t>
            </a:r>
            <a:r>
              <a:rPr lang="en-US" sz="2000" dirty="0">
                <a:solidFill>
                  <a:srgbClr val="C00000"/>
                </a:solidFill>
                <a:latin typeface="Calibri" panose="020F0502020204030204" pitchFamily="34" charset="0"/>
                <a:ea typeface="宋体" panose="02010600030101010101" pitchFamily="2" charset="-122"/>
                <a:cs typeface="Times New Roman" panose="02020603050405020304" pitchFamily="18" charset="0"/>
              </a:rPr>
              <a:t>enhancement to alleviate </a:t>
            </a:r>
            <a:r>
              <a:rPr lang="en-US" sz="2000" dirty="0" smtClean="0">
                <a:solidFill>
                  <a:srgbClr val="C00000"/>
                </a:solidFill>
                <a:latin typeface="Calibri" panose="020F0502020204030204" pitchFamily="34" charset="0"/>
                <a:ea typeface="宋体" panose="02010600030101010101" pitchFamily="2" charset="-122"/>
                <a:cs typeface="Times New Roman" panose="02020603050405020304" pitchFamily="18" charset="0"/>
              </a:rPr>
              <a:t>droughts </a:t>
            </a:r>
            <a:r>
              <a:rPr lang="en-US" sz="2000" dirty="0">
                <a:solidFill>
                  <a:srgbClr val="C00000"/>
                </a:solidFill>
                <a:latin typeface="Calibri" panose="020F0502020204030204" pitchFamily="34" charset="0"/>
                <a:ea typeface="宋体" panose="02010600030101010101" pitchFamily="2" charset="-122"/>
                <a:cs typeface="Times New Roman" panose="02020603050405020304" pitchFamily="18" charset="0"/>
              </a:rPr>
              <a:t>in Sichuan </a:t>
            </a:r>
            <a:r>
              <a:rPr lang="en-US" sz="2000" dirty="0" smtClean="0">
                <a:solidFill>
                  <a:srgbClr val="C00000"/>
                </a:solidFill>
                <a:latin typeface="Calibri" panose="020F0502020204030204" pitchFamily="34" charset="0"/>
                <a:ea typeface="宋体" panose="02010600030101010101" pitchFamily="2" charset="-122"/>
                <a:cs typeface="Times New Roman" panose="02020603050405020304" pitchFamily="18" charset="0"/>
              </a:rPr>
              <a:t>Province</a:t>
            </a:r>
            <a:r>
              <a:rPr lang="en-US" sz="2000" dirty="0">
                <a:solidFill>
                  <a:srgbClr val="C00000"/>
                </a:solidFill>
                <a:latin typeface="Calibri" panose="020F0502020204030204" pitchFamily="34" charset="0"/>
                <a:ea typeface="宋体" panose="02010600030101010101" pitchFamily="2" charset="-122"/>
                <a:cs typeface="Times New Roman" panose="02020603050405020304" pitchFamily="18" charset="0"/>
              </a:rPr>
              <a:t>.</a:t>
            </a:r>
            <a:endParaRPr lang="en-US" altLang="en-US" sz="2000" dirty="0">
              <a:solidFill>
                <a:srgbClr val="C00000"/>
              </a:solidFill>
              <a:latin typeface="Calibri" panose="020F0502020204030204" pitchFamily="34" charset="0"/>
              <a:ea typeface="宋体" panose="02010600030101010101" pitchFamily="2" charset="-122"/>
              <a:cs typeface="Times New Roman" panose="02020603050405020304" pitchFamily="18" charset="0"/>
            </a:endParaRPr>
          </a:p>
        </p:txBody>
      </p:sp>
      <p:pic>
        <p:nvPicPr>
          <p:cNvPr id="2" name="图片 1"/>
          <p:cNvPicPr>
            <a:picLocks noChangeAspect="1"/>
          </p:cNvPicPr>
          <p:nvPr/>
        </p:nvPicPr>
        <p:blipFill>
          <a:blip r:embed="rId3" cstate="print"/>
          <a:stretch>
            <a:fillRect/>
          </a:stretch>
        </p:blipFill>
        <p:spPr>
          <a:xfrm>
            <a:off x="1437005" y="4180205"/>
            <a:ext cx="2767965" cy="2143760"/>
          </a:xfrm>
          <a:prstGeom prst="rect">
            <a:avLst/>
          </a:prstGeom>
        </p:spPr>
      </p:pic>
      <p:pic>
        <p:nvPicPr>
          <p:cNvPr id="1027" name="Picture 3" descr="F:\PPT制作\演讲\地面作业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04970" y="4180205"/>
            <a:ext cx="2747010" cy="2144395"/>
          </a:xfrm>
          <a:prstGeom prst="rect">
            <a:avLst/>
          </a:prstGeom>
          <a:ln w="88900" cap="sq" cmpd="thickThin">
            <a:noFill/>
            <a:prstDash val="solid"/>
            <a:miter lim="800000"/>
            <a:headEnd/>
            <a:tailEnd/>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sp>
        <p:nvSpPr>
          <p:cNvPr id="3" name="文本框 2"/>
          <p:cNvSpPr txBox="1"/>
          <p:nvPr/>
        </p:nvSpPr>
        <p:spPr>
          <a:xfrm>
            <a:off x="3975735" y="2633662"/>
            <a:ext cx="5080000" cy="368300"/>
          </a:xfrm>
          <a:prstGeom prst="rect">
            <a:avLst/>
          </a:prstGeom>
          <a:noFill/>
          <a:ln w="9525">
            <a:noFill/>
          </a:ln>
        </p:spPr>
        <p:txBody>
          <a:bodyPr wrap="square">
            <a:spAutoFit/>
          </a:bodyPr>
          <a:lstStyle/>
          <a:p>
            <a:r>
              <a:rPr lang="en-US" sz="1800" dirty="0" smtClean="0">
                <a:latin typeface="Calibri" panose="020F0502020204030204" pitchFamily="34" charset="0"/>
                <a:ea typeface="宋体" panose="02010600030101010101" pitchFamily="2" charset="-122"/>
                <a:cs typeface="Times New Roman" panose="02020603050405020304" pitchFamily="18" charset="0"/>
              </a:rPr>
              <a:t>maximize </a:t>
            </a:r>
            <a:r>
              <a:rPr lang="en-US" sz="1800" dirty="0">
                <a:latin typeface="Calibri" panose="020F0502020204030204" pitchFamily="34" charset="0"/>
                <a:ea typeface="宋体" panose="02010600030101010101" pitchFamily="2" charset="-122"/>
                <a:cs typeface="Times New Roman" panose="02020603050405020304" pitchFamily="18" charset="0"/>
              </a:rPr>
              <a:t>the development of cloud water resources </a:t>
            </a:r>
            <a:endParaRPr lang="en-US" altLang="en-US" sz="1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 name="文本框 3"/>
          <p:cNvSpPr txBox="1"/>
          <p:nvPr/>
        </p:nvSpPr>
        <p:spPr>
          <a:xfrm>
            <a:off x="4587240" y="2265680"/>
            <a:ext cx="1696720" cy="368300"/>
          </a:xfrm>
          <a:prstGeom prst="rect">
            <a:avLst/>
          </a:prstGeom>
          <a:noFill/>
          <a:ln w="9525">
            <a:noFill/>
          </a:ln>
        </p:spPr>
        <p:txBody>
          <a:bodyPr wrap="square">
            <a:spAutoFit/>
          </a:bodyPr>
          <a:lstStyle/>
          <a:p>
            <a:r>
              <a:rPr lang="en-US" sz="1800">
                <a:latin typeface="Calibri" panose="020F0502020204030204" pitchFamily="34" charset="0"/>
                <a:ea typeface="宋体" panose="02010600030101010101" pitchFamily="2" charset="-122"/>
                <a:cs typeface="Times New Roman" panose="02020603050405020304" pitchFamily="18" charset="0"/>
              </a:rPr>
              <a:t>aircraft, rocket</a:t>
            </a:r>
            <a:endParaRPr lang="en-US" altLang="en-US" sz="1800">
              <a:latin typeface="Calibri" panose="020F0502020204030204" pitchFamily="34" charset="0"/>
              <a:ea typeface="宋体" panose="02010600030101010101" pitchFamily="2" charset="-122"/>
              <a:cs typeface="Times New Roman" panose="02020603050405020304" pitchFamily="18" charset="0"/>
            </a:endParaRPr>
          </a:p>
        </p:txBody>
      </p:sp>
      <p:sp>
        <p:nvSpPr>
          <p:cNvPr id="6" name="文本框 5"/>
          <p:cNvSpPr txBox="1"/>
          <p:nvPr/>
        </p:nvSpPr>
        <p:spPr>
          <a:xfrm>
            <a:off x="6487160" y="2265680"/>
            <a:ext cx="2074545" cy="368300"/>
          </a:xfrm>
          <a:prstGeom prst="rect">
            <a:avLst/>
          </a:prstGeom>
          <a:noFill/>
          <a:ln w="9525">
            <a:noFill/>
          </a:ln>
        </p:spPr>
        <p:txBody>
          <a:bodyPr wrap="square">
            <a:spAutoFit/>
          </a:bodyPr>
          <a:lstStyle/>
          <a:p>
            <a:r>
              <a:rPr lang="en-US" sz="1800">
                <a:latin typeface="Calibri" panose="020F0502020204030204" pitchFamily="34" charset="0"/>
                <a:ea typeface="宋体" panose="02010600030101010101" pitchFamily="2" charset="-122"/>
                <a:cs typeface="Times New Roman" panose="02020603050405020304" pitchFamily="18" charset="0"/>
              </a:rPr>
              <a:t>catalytic effect</a:t>
            </a:r>
            <a:endParaRPr lang="en-US" altLang="en-US" sz="1800">
              <a:latin typeface="Calibri" panose="020F0502020204030204" pitchFamily="34" charset="0"/>
              <a:ea typeface="宋体" panose="02010600030101010101" pitchFamily="2" charset="-122"/>
              <a:cs typeface="Times New Roman" panose="02020603050405020304" pitchFamily="18" charset="0"/>
            </a:endParaRPr>
          </a:p>
        </p:txBody>
      </p:sp>
      <p:sp>
        <p:nvSpPr>
          <p:cNvPr id="7" name="文本框 6"/>
          <p:cNvSpPr txBox="1"/>
          <p:nvPr/>
        </p:nvSpPr>
        <p:spPr>
          <a:xfrm>
            <a:off x="4629785" y="3352165"/>
            <a:ext cx="1856740" cy="368300"/>
          </a:xfrm>
          <a:prstGeom prst="rect">
            <a:avLst/>
          </a:prstGeom>
          <a:noFill/>
          <a:ln w="9525">
            <a:noFill/>
          </a:ln>
        </p:spPr>
        <p:txBody>
          <a:bodyPr wrap="square">
            <a:spAutoFit/>
          </a:bodyPr>
          <a:lstStyle/>
          <a:p>
            <a:r>
              <a:rPr lang="en-US" sz="1800">
                <a:latin typeface="Calibri" panose="020F0502020204030204" pitchFamily="34" charset="0"/>
                <a:ea typeface="宋体" panose="02010600030101010101" pitchFamily="2" charset="-122"/>
                <a:cs typeface="Times New Roman" panose="02020603050405020304" pitchFamily="18" charset="0"/>
              </a:rPr>
              <a:t>lack ice crystals     </a:t>
            </a:r>
            <a:endParaRPr lang="en-US" altLang="en-US" sz="1800">
              <a:latin typeface="Calibri" panose="020F0502020204030204" pitchFamily="34" charset="0"/>
              <a:ea typeface="宋体" panose="02010600030101010101" pitchFamily="2" charset="-122"/>
              <a:cs typeface="Times New Roman" panose="02020603050405020304" pitchFamily="18" charset="0"/>
            </a:endParaRPr>
          </a:p>
        </p:txBody>
      </p:sp>
      <p:sp>
        <p:nvSpPr>
          <p:cNvPr id="8" name="文本框 7"/>
          <p:cNvSpPr txBox="1"/>
          <p:nvPr/>
        </p:nvSpPr>
        <p:spPr>
          <a:xfrm>
            <a:off x="6487160" y="3244215"/>
            <a:ext cx="2260600" cy="645160"/>
          </a:xfrm>
          <a:prstGeom prst="rect">
            <a:avLst/>
          </a:prstGeom>
          <a:noFill/>
        </p:spPr>
        <p:txBody>
          <a:bodyPr wrap="square" rtlCol="0" anchor="t">
            <a:spAutoFit/>
          </a:bodyPr>
          <a:lstStyle/>
          <a:p>
            <a:r>
              <a:rPr lang="en-US">
                <a:latin typeface="Calibri" panose="020F0502020204030204" pitchFamily="34" charset="0"/>
                <a:cs typeface="Times New Roman" panose="02020603050405020304" pitchFamily="18" charset="0"/>
                <a:sym typeface="+mn-ea"/>
              </a:rPr>
              <a:t>have abundant supercooled water</a:t>
            </a:r>
            <a:endParaRPr lang="zh-CN" altLang="en-US"/>
          </a:p>
        </p:txBody>
      </p:sp>
      <p:sp>
        <p:nvSpPr>
          <p:cNvPr id="9" name="单圆角矩形 8"/>
          <p:cNvSpPr/>
          <p:nvPr/>
        </p:nvSpPr>
        <p:spPr>
          <a:xfrm>
            <a:off x="4025265" y="2326640"/>
            <a:ext cx="4968240" cy="720090"/>
          </a:xfrm>
          <a:prstGeom prst="round1Rect">
            <a:avLst/>
          </a:prstGeom>
          <a:noFill/>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单圆角矩形 9"/>
          <p:cNvSpPr/>
          <p:nvPr/>
        </p:nvSpPr>
        <p:spPr>
          <a:xfrm>
            <a:off x="4629785" y="3244850"/>
            <a:ext cx="3759200" cy="582930"/>
          </a:xfrm>
          <a:prstGeom prst="round1Rect">
            <a:avLst/>
          </a:prstGeom>
          <a:noFill/>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7"/>
          <p:cNvGrpSpPr/>
          <p:nvPr/>
        </p:nvGrpSpPr>
        <p:grpSpPr>
          <a:xfrm>
            <a:off x="3080" y="87768"/>
            <a:ext cx="616486" cy="693260"/>
            <a:chOff x="0" y="532828"/>
            <a:chExt cx="759125" cy="568897"/>
          </a:xfrm>
        </p:grpSpPr>
        <p:sp>
          <p:nvSpPr>
            <p:cNvPr id="25" name="矩形 24"/>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33"/>
          <p:cNvGrpSpPr/>
          <p:nvPr/>
        </p:nvGrpSpPr>
        <p:grpSpPr>
          <a:xfrm>
            <a:off x="3080" y="777935"/>
            <a:ext cx="9140920" cy="45719"/>
            <a:chOff x="0" y="532828"/>
            <a:chExt cx="759125" cy="568897"/>
          </a:xfrm>
        </p:grpSpPr>
        <p:sp>
          <p:nvSpPr>
            <p:cNvPr id="30" name="矩形 29"/>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PPT制作\演讲\开头1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524625" y="122555"/>
            <a:ext cx="2026920" cy="149733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F:\PPT制作\演讲\最后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5305" y="120650"/>
            <a:ext cx="2004060" cy="149796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F:\PPT制作\演讲\开头1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39365" y="120650"/>
            <a:ext cx="1988185" cy="1498600"/>
          </a:xfrm>
          <a:prstGeom prst="rect">
            <a:avLst/>
          </a:prstGeom>
          <a:noFill/>
          <a:extLst>
            <a:ext uri="{909E8E84-426E-40DD-AFC4-6F175D3DCCD1}">
              <a14:hiddenFill xmlns="" xmlns:a14="http://schemas.microsoft.com/office/drawing/2010/main">
                <a:solidFill>
                  <a:srgbClr val="FFFFFF"/>
                </a:solidFill>
              </a14:hiddenFill>
            </a:ext>
          </a:extLst>
        </p:spPr>
      </p:pic>
      <p:pic>
        <p:nvPicPr>
          <p:cNvPr id="3074" name="Picture 2" descr="F:\PPT制作\演讲\最后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27550" y="121920"/>
            <a:ext cx="1997075" cy="1497965"/>
          </a:xfrm>
          <a:prstGeom prst="rect">
            <a:avLst/>
          </a:prstGeom>
          <a:noFill/>
          <a:extLst>
            <a:ext uri="{909E8E84-426E-40DD-AFC4-6F175D3DCCD1}">
              <a14:hiddenFill xmlns="" xmlns:a14="http://schemas.microsoft.com/office/drawing/2010/main">
                <a:solidFill>
                  <a:srgbClr val="FFFFFF"/>
                </a:solidFill>
              </a14:hiddenFill>
            </a:ext>
          </a:extLst>
        </p:spPr>
      </p:pic>
      <p:sp>
        <p:nvSpPr>
          <p:cNvPr id="100" name="文本框 99"/>
          <p:cNvSpPr txBox="1"/>
          <p:nvPr/>
        </p:nvSpPr>
        <p:spPr>
          <a:xfrm>
            <a:off x="285115" y="2000885"/>
            <a:ext cx="8754110" cy="1568450"/>
          </a:xfrm>
          <a:prstGeom prst="rect">
            <a:avLst/>
          </a:prstGeom>
          <a:noFill/>
          <a:ln w="9525">
            <a:noFill/>
          </a:ln>
        </p:spPr>
        <p:txBody>
          <a:bodyPr wrap="square">
            <a:spAutoFit/>
          </a:bodyPr>
          <a:lstStyle/>
          <a:p>
            <a:pPr indent="355600">
              <a:lnSpc>
                <a:spcPct val="150000"/>
              </a:lnSpc>
            </a:pPr>
            <a:r>
              <a:rPr lang="en-US" sz="1600" dirty="0">
                <a:solidFill>
                  <a:srgbClr val="002060"/>
                </a:solidFill>
                <a:latin typeface="+mj-lt"/>
                <a:cs typeface="+mj-lt"/>
              </a:rPr>
              <a:t> For my organization, Weather Modification Office of Sichuan Province, the main demand for artificial </a:t>
            </a:r>
            <a:r>
              <a:rPr lang="en-US" sz="1600" dirty="0" smtClean="0">
                <a:solidFill>
                  <a:srgbClr val="002060"/>
                </a:solidFill>
                <a:latin typeface="+mj-lt"/>
                <a:cs typeface="+mj-lt"/>
              </a:rPr>
              <a:t>rain </a:t>
            </a:r>
            <a:r>
              <a:rPr lang="en-US" sz="1600" dirty="0">
                <a:solidFill>
                  <a:srgbClr val="002060"/>
                </a:solidFill>
                <a:latin typeface="+mj-lt"/>
                <a:cs typeface="+mj-lt"/>
              </a:rPr>
              <a:t>enhancement in our province comes from </a:t>
            </a:r>
            <a:r>
              <a:rPr lang="en-US" sz="1600" dirty="0" smtClean="0">
                <a:solidFill>
                  <a:schemeClr val="accent6">
                    <a:lumMod val="75000"/>
                  </a:schemeClr>
                </a:solidFill>
                <a:latin typeface="+mj-lt"/>
                <a:cs typeface="+mj-lt"/>
              </a:rPr>
              <a:t>droughts</a:t>
            </a:r>
            <a:r>
              <a:rPr lang="en-US" sz="1600" dirty="0" smtClean="0">
                <a:solidFill>
                  <a:srgbClr val="002060"/>
                </a:solidFill>
                <a:latin typeface="+mj-lt"/>
                <a:cs typeface="+mj-lt"/>
              </a:rPr>
              <a:t>,</a:t>
            </a:r>
            <a:r>
              <a:rPr lang="en-US" sz="1600" dirty="0" smtClean="0">
                <a:solidFill>
                  <a:schemeClr val="accent6">
                    <a:lumMod val="75000"/>
                  </a:schemeClr>
                </a:solidFill>
                <a:latin typeface="+mj-lt"/>
                <a:cs typeface="+mj-lt"/>
              </a:rPr>
              <a:t> </a:t>
            </a:r>
            <a:r>
              <a:rPr lang="en-US" sz="1600" dirty="0">
                <a:solidFill>
                  <a:schemeClr val="accent6">
                    <a:lumMod val="75000"/>
                  </a:schemeClr>
                </a:solidFill>
                <a:latin typeface="+mj-lt"/>
                <a:cs typeface="+mj-lt"/>
              </a:rPr>
              <a:t>forest </a:t>
            </a:r>
            <a:r>
              <a:rPr lang="en-US" sz="1600" dirty="0" smtClean="0">
                <a:solidFill>
                  <a:schemeClr val="accent6">
                    <a:lumMod val="75000"/>
                  </a:schemeClr>
                </a:solidFill>
                <a:latin typeface="+mj-lt"/>
                <a:cs typeface="+mj-lt"/>
              </a:rPr>
              <a:t>fires</a:t>
            </a:r>
            <a:r>
              <a:rPr lang="en-US" sz="1600" dirty="0" smtClean="0">
                <a:solidFill>
                  <a:srgbClr val="002060"/>
                </a:solidFill>
                <a:latin typeface="+mj-lt"/>
                <a:cs typeface="+mj-lt"/>
              </a:rPr>
              <a:t>,</a:t>
            </a:r>
            <a:r>
              <a:rPr lang="en-US" sz="1600" dirty="0" smtClean="0">
                <a:solidFill>
                  <a:schemeClr val="accent6">
                    <a:lumMod val="75000"/>
                  </a:schemeClr>
                </a:solidFill>
                <a:latin typeface="+mj-lt"/>
                <a:cs typeface="+mj-lt"/>
              </a:rPr>
              <a:t> haze</a:t>
            </a:r>
            <a:r>
              <a:rPr lang="en-US" sz="1600" dirty="0">
                <a:solidFill>
                  <a:srgbClr val="002060"/>
                </a:solidFill>
                <a:latin typeface="+mj-lt"/>
                <a:cs typeface="+mj-lt"/>
              </a:rPr>
              <a:t> </a:t>
            </a:r>
            <a:r>
              <a:rPr lang="en-US" sz="1600" dirty="0" smtClean="0">
                <a:solidFill>
                  <a:srgbClr val="002060"/>
                </a:solidFill>
                <a:latin typeface="+mj-lt"/>
                <a:cs typeface="+mj-lt"/>
              </a:rPr>
              <a:t>and </a:t>
            </a:r>
            <a:r>
              <a:rPr lang="en-US" sz="1600" dirty="0" smtClean="0">
                <a:solidFill>
                  <a:schemeClr val="accent6">
                    <a:lumMod val="75000"/>
                  </a:schemeClr>
                </a:solidFill>
                <a:latin typeface="+mj-lt"/>
                <a:cs typeface="+mj-lt"/>
              </a:rPr>
              <a:t>reservoir filling</a:t>
            </a:r>
            <a:r>
              <a:rPr lang="en-US" sz="1600" dirty="0" smtClean="0">
                <a:solidFill>
                  <a:srgbClr val="002060"/>
                </a:solidFill>
                <a:latin typeface="+mj-lt"/>
                <a:cs typeface="+mj-lt"/>
              </a:rPr>
              <a:t>. </a:t>
            </a:r>
            <a:endParaRPr lang="en-US" sz="1600" dirty="0">
              <a:solidFill>
                <a:srgbClr val="002060"/>
              </a:solidFill>
              <a:latin typeface="+mj-lt"/>
              <a:cs typeface="+mj-lt"/>
            </a:endParaRPr>
          </a:p>
          <a:p>
            <a:pPr indent="355600">
              <a:lnSpc>
                <a:spcPct val="150000"/>
              </a:lnSpc>
            </a:pPr>
            <a:r>
              <a:rPr lang="en-US" sz="1600" dirty="0">
                <a:solidFill>
                  <a:srgbClr val="002060"/>
                </a:solidFill>
                <a:latin typeface="+mj-lt"/>
                <a:cs typeface="+mj-lt"/>
              </a:rPr>
              <a:t>We conduct </a:t>
            </a:r>
            <a:r>
              <a:rPr lang="en-US" sz="1600" dirty="0">
                <a:solidFill>
                  <a:schemeClr val="accent6">
                    <a:lumMod val="75000"/>
                  </a:schemeClr>
                </a:solidFill>
                <a:latin typeface="+mj-lt"/>
                <a:cs typeface="+mj-lt"/>
              </a:rPr>
              <a:t>30 to 40 </a:t>
            </a:r>
            <a:r>
              <a:rPr lang="en-US" sz="1600" dirty="0" smtClean="0">
                <a:solidFill>
                  <a:schemeClr val="accent6">
                    <a:lumMod val="75000"/>
                  </a:schemeClr>
                </a:solidFill>
                <a:latin typeface="+mj-lt"/>
                <a:cs typeface="+mj-lt"/>
              </a:rPr>
              <a:t>airborne </a:t>
            </a:r>
            <a:r>
              <a:rPr lang="en-US" sz="1600" dirty="0">
                <a:solidFill>
                  <a:schemeClr val="accent6">
                    <a:lumMod val="75000"/>
                  </a:schemeClr>
                </a:solidFill>
                <a:latin typeface="+mj-lt"/>
                <a:cs typeface="+mj-lt"/>
              </a:rPr>
              <a:t>operations</a:t>
            </a:r>
            <a:r>
              <a:rPr lang="en-US" sz="1600" dirty="0">
                <a:solidFill>
                  <a:srgbClr val="002060"/>
                </a:solidFill>
                <a:latin typeface="+mj-lt"/>
                <a:cs typeface="+mj-lt"/>
              </a:rPr>
              <a:t> </a:t>
            </a:r>
            <a:r>
              <a:rPr lang="en-US" sz="1600" dirty="0" smtClean="0">
                <a:solidFill>
                  <a:srgbClr val="002060"/>
                </a:solidFill>
                <a:latin typeface="+mj-lt"/>
                <a:cs typeface="+mj-lt"/>
              </a:rPr>
              <a:t>every </a:t>
            </a:r>
            <a:r>
              <a:rPr lang="en-US" sz="1600" dirty="0">
                <a:solidFill>
                  <a:srgbClr val="002060"/>
                </a:solidFill>
                <a:latin typeface="+mj-lt"/>
                <a:cs typeface="+mj-lt"/>
              </a:rPr>
              <a:t>year, and there are </a:t>
            </a:r>
            <a:r>
              <a:rPr lang="en-US" sz="1600" dirty="0">
                <a:solidFill>
                  <a:schemeClr val="accent6">
                    <a:lumMod val="75000"/>
                  </a:schemeClr>
                </a:solidFill>
                <a:latin typeface="+mj-lt"/>
                <a:cs typeface="+mj-lt"/>
              </a:rPr>
              <a:t>thousands of </a:t>
            </a:r>
            <a:r>
              <a:rPr lang="en-US" sz="1600" dirty="0">
                <a:solidFill>
                  <a:schemeClr val="accent6">
                    <a:lumMod val="75000"/>
                  </a:schemeClr>
                </a:solidFill>
                <a:latin typeface="+mj-lt"/>
                <a:cs typeface="+mj-lt"/>
                <a:sym typeface="+mn-ea"/>
              </a:rPr>
              <a:t> </a:t>
            </a:r>
            <a:r>
              <a:rPr lang="en-US" sz="1600" dirty="0" smtClean="0">
                <a:solidFill>
                  <a:schemeClr val="accent6">
                    <a:lumMod val="75000"/>
                  </a:schemeClr>
                </a:solidFill>
                <a:latin typeface="+mj-lt"/>
                <a:cs typeface="+mj-lt"/>
                <a:sym typeface="+mn-ea"/>
              </a:rPr>
              <a:t>ground-based rain enhancement </a:t>
            </a:r>
            <a:r>
              <a:rPr lang="en-US" sz="1600" dirty="0">
                <a:solidFill>
                  <a:schemeClr val="accent6">
                    <a:lumMod val="75000"/>
                  </a:schemeClr>
                </a:solidFill>
                <a:latin typeface="+mj-lt"/>
                <a:cs typeface="+mj-lt"/>
              </a:rPr>
              <a:t>operations </a:t>
            </a:r>
            <a:r>
              <a:rPr lang="en-US" sz="1600" dirty="0">
                <a:solidFill>
                  <a:srgbClr val="002060"/>
                </a:solidFill>
                <a:latin typeface="+mj-lt"/>
                <a:cs typeface="+mj-lt"/>
              </a:rPr>
              <a:t> every year.</a:t>
            </a:r>
            <a:endParaRPr lang="en-US" altLang="en-US" sz="1600" dirty="0">
              <a:solidFill>
                <a:srgbClr val="002060"/>
              </a:solidFill>
              <a:latin typeface="+mj-lt"/>
              <a:cs typeface="+mj-lt"/>
            </a:endParaRPr>
          </a:p>
        </p:txBody>
      </p:sp>
      <p:pic>
        <p:nvPicPr>
          <p:cNvPr id="10244" name="Picture 8" descr="px 055"/>
          <p:cNvPicPr>
            <a:picLocks noChangeAspect="1" noChangeArrowheads="1"/>
          </p:cNvPicPr>
          <p:nvPr/>
        </p:nvPicPr>
        <p:blipFill>
          <a:blip r:embed="rId6" cstate="print"/>
          <a:srcRect/>
          <a:stretch>
            <a:fillRect/>
          </a:stretch>
        </p:blipFill>
        <p:spPr bwMode="auto">
          <a:xfrm>
            <a:off x="1115616" y="4077072"/>
            <a:ext cx="2790190" cy="2091055"/>
          </a:xfrm>
          <a:prstGeom prst="rect">
            <a:avLst/>
          </a:prstGeom>
          <a:ln>
            <a:noFill/>
          </a:ln>
          <a:effectLst/>
        </p:spPr>
      </p:pic>
      <p:pic>
        <p:nvPicPr>
          <p:cNvPr id="15369" name="Picture 5" descr="DSC01667"/>
          <p:cNvPicPr>
            <a:picLocks noChangeAspect="1"/>
          </p:cNvPicPr>
          <p:nvPr/>
        </p:nvPicPr>
        <p:blipFill>
          <a:blip r:embed="rId7" cstate="print"/>
          <a:stretch>
            <a:fillRect/>
          </a:stretch>
        </p:blipFill>
        <p:spPr>
          <a:xfrm>
            <a:off x="5220072" y="4088219"/>
            <a:ext cx="2621915" cy="2077085"/>
          </a:xfrm>
          <a:prstGeom prst="rect">
            <a:avLst/>
          </a:prstGeom>
          <a:noFill/>
          <a:ln w="9525">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爱剪辑-我的视频2_new.mp4">
            <a:hlinkClick r:id="" action="ppaction://media"/>
          </p:cNvPr>
          <p:cNvPicPr>
            <a:picLocks noChangeAspect="1"/>
          </p:cNvPicPr>
          <p:nvPr>
            <a:videoFile r:link="rId1"/>
            <p:extLst>
              <p:ext uri="{DAA4B4D4-6D71-4841-9C94-3DE7FCFB9230}">
                <p14:media xmlns="" xmlns:p14="http://schemas.microsoft.com/office/powerpoint/2010/main" r:embed="rId3">
                  <p14:trim st="6200.000000" end="639.618408"/>
                </p14:media>
              </p:ext>
            </p:extLst>
          </p:nvPr>
        </p:nvPicPr>
        <p:blipFill>
          <a:blip r:embed="rId4" cstate="print"/>
          <a:stretch>
            <a:fillRect/>
          </a:stretch>
        </p:blipFill>
        <p:spPr>
          <a:xfrm>
            <a:off x="621665" y="752475"/>
            <a:ext cx="8150225" cy="5305425"/>
          </a:xfrm>
          <a:prstGeom prst="rect">
            <a:avLst/>
          </a:prstGeom>
        </p:spPr>
      </p:pic>
      <p:sp>
        <p:nvSpPr>
          <p:cNvPr id="2" name="文本框 1"/>
          <p:cNvSpPr txBox="1"/>
          <p:nvPr/>
        </p:nvSpPr>
        <p:spPr>
          <a:xfrm>
            <a:off x="701040" y="181610"/>
            <a:ext cx="8071485" cy="769441"/>
          </a:xfrm>
          <a:prstGeom prst="rect">
            <a:avLst/>
          </a:prstGeom>
          <a:noFill/>
        </p:spPr>
        <p:txBody>
          <a:bodyPr wrap="square" rtlCol="0" anchor="t">
            <a:spAutoFit/>
          </a:bodyPr>
          <a:lstStyle/>
          <a:p>
            <a:r>
              <a:rPr lang="en-US" sz="2000" dirty="0">
                <a:solidFill>
                  <a:srgbClr val="0070C0"/>
                </a:solidFill>
                <a:latin typeface="Calibri" panose="020F0502020204030204" pitchFamily="34" charset="0"/>
                <a:cs typeface="Times New Roman" panose="02020603050405020304" pitchFamily="18" charset="0"/>
                <a:sym typeface="+mn-ea"/>
              </a:rPr>
              <a:t>1 or 2 aircrafts are rented every year for </a:t>
            </a:r>
            <a:r>
              <a:rPr lang="en-US" sz="2000" dirty="0" smtClean="0">
                <a:solidFill>
                  <a:srgbClr val="0070C0"/>
                </a:solidFill>
                <a:latin typeface="Calibri" panose="020F0502020204030204" pitchFamily="34" charset="0"/>
                <a:cs typeface="Times New Roman" panose="02020603050405020304" pitchFamily="18" charset="0"/>
                <a:sym typeface="+mn-ea"/>
              </a:rPr>
              <a:t>airborne operations in my province.</a:t>
            </a:r>
            <a:endParaRPr lang="en-US" sz="2000" dirty="0">
              <a:solidFill>
                <a:srgbClr val="0070C0"/>
              </a:solidFill>
              <a:latin typeface="Calibri" panose="020F0502020204030204" pitchFamily="34" charset="0"/>
              <a:cs typeface="Times New Roman" panose="02020603050405020304" pitchFamily="18" charset="0"/>
              <a:sym typeface="+mn-ea"/>
            </a:endParaRPr>
          </a:p>
          <a:p>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73846" y="176914"/>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(1) </a:t>
            </a:r>
            <a:r>
              <a:rPr lang="en-US" sz="2400" dirty="0" smtClean="0">
                <a:solidFill>
                  <a:srgbClr val="0070C0"/>
                </a:solidFill>
                <a:latin typeface="Calibri" panose="020F0502020204030204" pitchFamily="34" charset="0"/>
                <a:ea typeface="宋体" panose="02010600030101010101" pitchFamily="2" charset="-122"/>
                <a:cs typeface="Times New Roman" panose="02020603050405020304" pitchFamily="18" charset="0"/>
              </a:rPr>
              <a:t>Before rain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enhancement operation</a:t>
            </a:r>
          </a:p>
        </p:txBody>
      </p:sp>
      <p:pic>
        <p:nvPicPr>
          <p:cNvPr id="2" name="图片 35"/>
          <p:cNvPicPr>
            <a:picLocks noChangeAspect="1"/>
          </p:cNvPicPr>
          <p:nvPr/>
        </p:nvPicPr>
        <p:blipFill>
          <a:blip r:embed="rId2" cstate="print"/>
          <a:stretch>
            <a:fillRect/>
          </a:stretch>
        </p:blipFill>
        <p:spPr>
          <a:xfrm>
            <a:off x="165735" y="1423670"/>
            <a:ext cx="4972050" cy="4325620"/>
          </a:xfrm>
          <a:prstGeom prst="rect">
            <a:avLst/>
          </a:prstGeom>
          <a:noFill/>
          <a:ln w="9525">
            <a:noFill/>
          </a:ln>
        </p:spPr>
      </p:pic>
      <p:pic>
        <p:nvPicPr>
          <p:cNvPr id="3" name="图片 36" descr="图片1"/>
          <p:cNvPicPr>
            <a:picLocks noChangeAspect="1"/>
          </p:cNvPicPr>
          <p:nvPr/>
        </p:nvPicPr>
        <p:blipFill>
          <a:blip r:embed="rId3" cstate="print"/>
          <a:stretch>
            <a:fillRect/>
          </a:stretch>
        </p:blipFill>
        <p:spPr>
          <a:xfrm>
            <a:off x="5137932" y="929035"/>
            <a:ext cx="1310176" cy="2244818"/>
          </a:xfrm>
          <a:prstGeom prst="rect">
            <a:avLst/>
          </a:prstGeom>
          <a:noFill/>
          <a:ln w="9525">
            <a:noFill/>
          </a:ln>
        </p:spPr>
      </p:pic>
      <p:pic>
        <p:nvPicPr>
          <p:cNvPr id="4" name="图片 37" descr="图片2"/>
          <p:cNvPicPr>
            <a:picLocks noChangeAspect="1"/>
          </p:cNvPicPr>
          <p:nvPr/>
        </p:nvPicPr>
        <p:blipFill>
          <a:blip r:embed="rId4" cstate="print"/>
          <a:stretch>
            <a:fillRect/>
          </a:stretch>
        </p:blipFill>
        <p:spPr>
          <a:xfrm>
            <a:off x="6448089" y="934114"/>
            <a:ext cx="1283035" cy="2239883"/>
          </a:xfrm>
          <a:prstGeom prst="rect">
            <a:avLst/>
          </a:prstGeom>
          <a:noFill/>
          <a:ln w="9525">
            <a:noFill/>
          </a:ln>
        </p:spPr>
      </p:pic>
      <p:pic>
        <p:nvPicPr>
          <p:cNvPr id="5" name="图片 38" descr="图片3"/>
          <p:cNvPicPr>
            <a:picLocks noChangeAspect="1"/>
          </p:cNvPicPr>
          <p:nvPr/>
        </p:nvPicPr>
        <p:blipFill>
          <a:blip r:embed="rId5" cstate="print"/>
          <a:stretch>
            <a:fillRect/>
          </a:stretch>
        </p:blipFill>
        <p:spPr>
          <a:xfrm>
            <a:off x="5119673" y="3173808"/>
            <a:ext cx="1328435" cy="2239884"/>
          </a:xfrm>
          <a:prstGeom prst="rect">
            <a:avLst/>
          </a:prstGeom>
          <a:noFill/>
          <a:ln w="9525">
            <a:noFill/>
          </a:ln>
        </p:spPr>
      </p:pic>
      <p:sp>
        <p:nvSpPr>
          <p:cNvPr id="6" name="文本框 5"/>
          <p:cNvSpPr txBox="1"/>
          <p:nvPr/>
        </p:nvSpPr>
        <p:spPr>
          <a:xfrm>
            <a:off x="300990" y="5872162"/>
            <a:ext cx="5080000" cy="368300"/>
          </a:xfrm>
          <a:prstGeom prst="rect">
            <a:avLst/>
          </a:prstGeom>
          <a:noFill/>
          <a:ln w="9525">
            <a:noFill/>
          </a:ln>
        </p:spPr>
        <p:txBody>
          <a:bodyPr>
            <a:spAutoFit/>
          </a:bodyPr>
          <a:lstStyle/>
          <a:p>
            <a:r>
              <a:rPr lang="en-US" sz="1800" dirty="0" smtClean="0">
                <a:latin typeface="Calibri" panose="020F0502020204030204" pitchFamily="34" charset="0"/>
                <a:ea typeface="宋体" panose="02010600030101010101" pitchFamily="2" charset="-122"/>
                <a:cs typeface="Times New Roman" panose="02020603050405020304" pitchFamily="18" charset="0"/>
              </a:rPr>
              <a:t>RGB </a:t>
            </a:r>
            <a:r>
              <a:rPr lang="en-US" sz="1800" dirty="0">
                <a:latin typeface="Calibri" panose="020F0502020204030204" pitchFamily="34" charset="0"/>
                <a:ea typeface="宋体" panose="02010600030101010101" pitchFamily="2" charset="-122"/>
                <a:cs typeface="Times New Roman" panose="02020603050405020304" pitchFamily="18" charset="0"/>
              </a:rPr>
              <a:t>image and </a:t>
            </a:r>
            <a:r>
              <a:rPr lang="en-US" sz="1800" dirty="0" smtClean="0">
                <a:latin typeface="Calibri" panose="020F0502020204030204" pitchFamily="34" charset="0"/>
                <a:ea typeface="宋体" panose="02010600030101010101" pitchFamily="2" charset="-122"/>
                <a:cs typeface="Times New Roman" panose="02020603050405020304" pitchFamily="18" charset="0"/>
              </a:rPr>
              <a:t>T-Re profile </a:t>
            </a:r>
            <a:r>
              <a:rPr lang="en-US" sz="1800" dirty="0">
                <a:latin typeface="Calibri" panose="020F0502020204030204" pitchFamily="34" charset="0"/>
                <a:ea typeface="宋体" panose="02010600030101010101" pitchFamily="2" charset="-122"/>
                <a:cs typeface="Times New Roman" panose="02020603050405020304" pitchFamily="18" charset="0"/>
              </a:rPr>
              <a:t>at 11:30</a:t>
            </a:r>
            <a:endParaRPr lang="en-US" altLang="en-US" sz="180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9" name="组合 27"/>
          <p:cNvGrpSpPr/>
          <p:nvPr/>
        </p:nvGrpSpPr>
        <p:grpSpPr>
          <a:xfrm>
            <a:off x="3080" y="60473"/>
            <a:ext cx="616486" cy="693260"/>
            <a:chOff x="0" y="532828"/>
            <a:chExt cx="759125" cy="568897"/>
          </a:xfrm>
        </p:grpSpPr>
        <p:sp>
          <p:nvSpPr>
            <p:cNvPr id="10" name="矩形 9"/>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33"/>
          <p:cNvGrpSpPr/>
          <p:nvPr/>
        </p:nvGrpSpPr>
        <p:grpSpPr>
          <a:xfrm>
            <a:off x="3080" y="750640"/>
            <a:ext cx="9140920" cy="45719"/>
            <a:chOff x="0" y="532828"/>
            <a:chExt cx="759125" cy="568897"/>
          </a:xfrm>
        </p:grpSpPr>
        <p:sp>
          <p:nvSpPr>
            <p:cNvPr id="15" name="矩形 14"/>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6529070" y="3173730"/>
            <a:ext cx="2639060" cy="2861310"/>
          </a:xfrm>
          <a:prstGeom prst="rect">
            <a:avLst/>
          </a:prstGeom>
          <a:noFill/>
          <a:ln w="9525">
            <a:noFill/>
          </a:ln>
        </p:spPr>
        <p:txBody>
          <a:bodyPr wrap="square">
            <a:spAutoFit/>
          </a:bodyPr>
          <a:lstStyle/>
          <a:p>
            <a:r>
              <a:rPr lang="en-US" sz="1800" b="1">
                <a:solidFill>
                  <a:srgbClr val="FF0000"/>
                </a:solidFill>
                <a:latin typeface="Calibri" panose="020F0502020204030204" pitchFamily="34" charset="0"/>
                <a:ea typeface="宋体" panose="02010600030101010101" pitchFamily="2" charset="-122"/>
                <a:cs typeface="Times New Roman" panose="02020603050405020304" pitchFamily="18" charset="0"/>
              </a:rPr>
              <a:t>region3</a:t>
            </a:r>
            <a:endParaRPr lang="en-US" sz="1800">
              <a:solidFill>
                <a:srgbClr val="FF0000"/>
              </a:solidFill>
              <a:latin typeface="Calibri" panose="020F0502020204030204" pitchFamily="34" charset="0"/>
              <a:ea typeface="宋体" panose="02010600030101010101" pitchFamily="2" charset="-122"/>
              <a:cs typeface="Times New Roman" panose="02020603050405020304" pitchFamily="18" charset="0"/>
            </a:endParaRPr>
          </a:p>
          <a:p>
            <a:r>
              <a:rPr lang="en-US" sz="1800">
                <a:latin typeface="Calibri" panose="020F0502020204030204" pitchFamily="34" charset="0"/>
                <a:ea typeface="宋体" panose="02010600030101010101" pitchFamily="2" charset="-122"/>
                <a:cs typeface="Times New Roman" panose="02020603050405020304" pitchFamily="18" charset="0"/>
              </a:rPr>
              <a:t>T:  0℃ to -7℃     </a:t>
            </a:r>
          </a:p>
          <a:p>
            <a:r>
              <a:rPr lang="en-US" sz="1800">
                <a:latin typeface="Calibri" panose="020F0502020204030204" pitchFamily="34" charset="0"/>
                <a:cs typeface="Times New Roman" panose="02020603050405020304" pitchFamily="18" charset="0"/>
                <a:sym typeface="+mn-ea"/>
              </a:rPr>
              <a:t>Re:&lt;10um </a:t>
            </a:r>
          </a:p>
          <a:p>
            <a:r>
              <a:rPr lang="en-US" sz="1800">
                <a:latin typeface="Calibri" panose="020F0502020204030204" pitchFamily="34" charset="0"/>
                <a:cs typeface="Times New Roman" panose="02020603050405020304" pitchFamily="18" charset="0"/>
                <a:sym typeface="+mn-ea"/>
              </a:rPr>
              <a:t>(low clouds, liquid)     </a:t>
            </a:r>
          </a:p>
          <a:p>
            <a:r>
              <a:rPr lang="en-US" sz="1800" b="1">
                <a:solidFill>
                  <a:srgbClr val="FF0000"/>
                </a:solidFill>
                <a:latin typeface="Calibri" panose="020F0502020204030204" pitchFamily="34" charset="0"/>
                <a:ea typeface="宋体" panose="02010600030101010101" pitchFamily="2" charset="-122"/>
                <a:cs typeface="Times New Roman" panose="02020603050405020304" pitchFamily="18" charset="0"/>
              </a:rPr>
              <a:t>region1</a:t>
            </a:r>
            <a:endParaRPr lang="en-US" sz="1800">
              <a:latin typeface="Calibri" panose="020F0502020204030204" pitchFamily="34" charset="0"/>
              <a:ea typeface="宋体" panose="02010600030101010101" pitchFamily="2" charset="-122"/>
              <a:cs typeface="Times New Roman" panose="02020603050405020304" pitchFamily="18" charset="0"/>
            </a:endParaRPr>
          </a:p>
          <a:p>
            <a:r>
              <a:rPr lang="en-US" sz="1800">
                <a:latin typeface="Calibri" panose="020F0502020204030204" pitchFamily="34" charset="0"/>
                <a:cs typeface="Times New Roman" panose="02020603050405020304" pitchFamily="18" charset="0"/>
                <a:sym typeface="+mn-ea"/>
              </a:rPr>
              <a:t>T:  -10℃ to -19℃        </a:t>
            </a:r>
            <a:endParaRPr lang="en-US" sz="1800">
              <a:latin typeface="Calibri" panose="020F0502020204030204" pitchFamily="34" charset="0"/>
              <a:ea typeface="宋体" panose="02010600030101010101" pitchFamily="2" charset="-122"/>
              <a:cs typeface="Times New Roman" panose="02020603050405020304" pitchFamily="18" charset="0"/>
            </a:endParaRPr>
          </a:p>
          <a:p>
            <a:r>
              <a:rPr lang="en-US" sz="1800">
                <a:latin typeface="Calibri" panose="020F0502020204030204" pitchFamily="34" charset="0"/>
                <a:cs typeface="Times New Roman" panose="02020603050405020304" pitchFamily="18" charset="0"/>
                <a:sym typeface="+mn-ea"/>
              </a:rPr>
              <a:t>Re:15um to 35um      </a:t>
            </a:r>
            <a:endParaRPr lang="en-US" sz="1800">
              <a:latin typeface="Calibri" panose="020F0502020204030204" pitchFamily="34" charset="0"/>
              <a:ea typeface="宋体" panose="02010600030101010101" pitchFamily="2" charset="-122"/>
              <a:cs typeface="Times New Roman" panose="02020603050405020304" pitchFamily="18" charset="0"/>
            </a:endParaRPr>
          </a:p>
          <a:p>
            <a:r>
              <a:rPr lang="en-US" sz="1800">
                <a:latin typeface="Calibri" panose="020F0502020204030204" pitchFamily="34" charset="0"/>
                <a:cs typeface="Times New Roman" panose="02020603050405020304" pitchFamily="18" charset="0"/>
              </a:rPr>
              <a:t>(large droplets,ice crystals)</a:t>
            </a:r>
          </a:p>
          <a:p>
            <a:endParaRPr lang="zh-CN" altLang="en-US" sz="1800"/>
          </a:p>
          <a:p>
            <a:endParaRPr lang="zh-CN" altLang="en-US" sz="1800"/>
          </a:p>
        </p:txBody>
      </p:sp>
      <p:sp>
        <p:nvSpPr>
          <p:cNvPr id="8" name="文本框 7"/>
          <p:cNvSpPr txBox="1"/>
          <p:nvPr/>
        </p:nvSpPr>
        <p:spPr>
          <a:xfrm>
            <a:off x="5380990" y="5413375"/>
            <a:ext cx="3579495" cy="1198880"/>
          </a:xfrm>
          <a:prstGeom prst="rect">
            <a:avLst/>
          </a:prstGeom>
          <a:noFill/>
        </p:spPr>
        <p:txBody>
          <a:bodyPr wrap="square" rtlCol="0" anchor="t">
            <a:spAutoFit/>
          </a:bodyPr>
          <a:lstStyle/>
          <a:p>
            <a:pPr algn="l"/>
            <a:r>
              <a:rPr lang="en-US" b="1">
                <a:solidFill>
                  <a:srgbClr val="FF0000"/>
                </a:solidFill>
                <a:latin typeface="Calibri" panose="020F0502020204030204" pitchFamily="34" charset="0"/>
                <a:cs typeface="Times New Roman" panose="02020603050405020304" pitchFamily="18" charset="0"/>
                <a:sym typeface="+mn-ea"/>
              </a:rPr>
              <a:t>region2</a:t>
            </a:r>
          </a:p>
          <a:p>
            <a:pPr algn="l"/>
            <a:r>
              <a:rPr lang="en-US">
                <a:latin typeface="Calibri" panose="020F0502020204030204" pitchFamily="34" charset="0"/>
                <a:cs typeface="Times New Roman" panose="02020603050405020304" pitchFamily="18" charset="0"/>
                <a:sym typeface="+mn-ea"/>
              </a:rPr>
              <a:t>T:  -9℃ to -13℃  Re:7um to 12um </a:t>
            </a:r>
            <a:endParaRPr lang="en-US"/>
          </a:p>
          <a:p>
            <a:pPr algn="l"/>
            <a:r>
              <a:rPr lang="en-US">
                <a:latin typeface="Calibri" panose="020F0502020204030204" pitchFamily="34" charset="0"/>
                <a:cs typeface="Times New Roman" panose="02020603050405020304" pitchFamily="18" charset="0"/>
                <a:sym typeface="+mn-ea"/>
              </a:rPr>
              <a:t> (supercooled water area)     </a:t>
            </a:r>
            <a:endParaRPr lang="en-US">
              <a:latin typeface="Calibri" panose="020F0502020204030204" pitchFamily="34" charset="0"/>
              <a:ea typeface="宋体" panose="02010600030101010101" pitchFamily="2" charset="-122"/>
              <a:cs typeface="Times New Roman" panose="02020603050405020304" pitchFamily="18" charset="0"/>
            </a:endParaRPr>
          </a:p>
          <a:p>
            <a:pPr algn="l"/>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720678" y="176915"/>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(2) </a:t>
            </a:r>
            <a:r>
              <a:rPr lang="en-US" sz="2400" dirty="0" smtClean="0">
                <a:solidFill>
                  <a:srgbClr val="0070C0"/>
                </a:solidFill>
                <a:latin typeface="Calibri" panose="020F0502020204030204" pitchFamily="34" charset="0"/>
                <a:ea typeface="宋体" panose="02010600030101010101" pitchFamily="2" charset="-122"/>
                <a:cs typeface="Times New Roman" panose="02020603050405020304" pitchFamily="18" charset="0"/>
              </a:rPr>
              <a:t>Rain enhancement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operation</a:t>
            </a:r>
          </a:p>
        </p:txBody>
      </p:sp>
      <p:pic>
        <p:nvPicPr>
          <p:cNvPr id="2" name="图片 41" descr="航迹zh2(1)"/>
          <p:cNvPicPr>
            <a:picLocks noChangeAspect="1"/>
          </p:cNvPicPr>
          <p:nvPr/>
        </p:nvPicPr>
        <p:blipFill>
          <a:blip r:embed="rId2" cstate="print"/>
          <a:srcRect l="5609" t="7063" r="25874" b="5086"/>
          <a:stretch>
            <a:fillRect/>
          </a:stretch>
        </p:blipFill>
        <p:spPr>
          <a:xfrm>
            <a:off x="340995" y="1429385"/>
            <a:ext cx="5081905" cy="4173220"/>
          </a:xfrm>
          <a:prstGeom prst="rect">
            <a:avLst/>
          </a:prstGeom>
          <a:noFill/>
          <a:ln w="9525">
            <a:noFill/>
          </a:ln>
        </p:spPr>
      </p:pic>
      <p:sp>
        <p:nvSpPr>
          <p:cNvPr id="3" name="文本框 2"/>
          <p:cNvSpPr txBox="1"/>
          <p:nvPr/>
        </p:nvSpPr>
        <p:spPr>
          <a:xfrm>
            <a:off x="5525135" y="2296160"/>
            <a:ext cx="3264488" cy="922020"/>
          </a:xfrm>
          <a:prstGeom prst="rect">
            <a:avLst/>
          </a:prstGeom>
          <a:noFill/>
          <a:ln w="9525">
            <a:noFill/>
          </a:ln>
        </p:spPr>
        <p:txBody>
          <a:bodyPr wrap="square">
            <a:spAutoFit/>
          </a:bodyPr>
          <a:lstStyle/>
          <a:p>
            <a:r>
              <a:rPr lang="en-US" sz="1800" dirty="0">
                <a:latin typeface="Calibri" panose="020F0502020204030204" pitchFamily="34" charset="0"/>
                <a:ea typeface="宋体" panose="02010600030101010101" pitchFamily="2" charset="-122"/>
                <a:cs typeface="Times New Roman" panose="02020603050405020304" pitchFamily="18" charset="0"/>
              </a:rPr>
              <a:t>The seeding is carried out along the "S" </a:t>
            </a:r>
            <a:r>
              <a:rPr lang="en-US" sz="1800" dirty="0" smtClean="0">
                <a:latin typeface="Calibri" panose="020F0502020204030204" pitchFamily="34" charset="0"/>
                <a:ea typeface="宋体" panose="02010600030101010101" pitchFamily="2" charset="-122"/>
                <a:cs typeface="Times New Roman" panose="02020603050405020304" pitchFamily="18" charset="0"/>
              </a:rPr>
              <a:t>route, with sowing time of 1 hour (</a:t>
            </a:r>
            <a:r>
              <a:rPr lang="en-US" sz="1800">
                <a:latin typeface="Calibri" panose="020F0502020204030204" pitchFamily="34" charset="0"/>
                <a:cs typeface="Times New Roman" panose="02020603050405020304" pitchFamily="18" charset="0"/>
                <a:sym typeface="+mn-ea"/>
              </a:rPr>
              <a:t>12:00~13:00).</a:t>
            </a:r>
            <a:endParaRPr lang="en-US" altLang="en-US" sz="1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 name="文本框 3"/>
          <p:cNvSpPr txBox="1"/>
          <p:nvPr/>
        </p:nvSpPr>
        <p:spPr>
          <a:xfrm>
            <a:off x="5525135" y="2977515"/>
            <a:ext cx="3064510" cy="368300"/>
          </a:xfrm>
          <a:prstGeom prst="rect">
            <a:avLst/>
          </a:prstGeom>
          <a:noFill/>
          <a:ln w="9525">
            <a:noFill/>
          </a:ln>
        </p:spPr>
        <p:txBody>
          <a:bodyPr wrap="square">
            <a:spAutoFit/>
          </a:bodyPr>
          <a:lstStyle/>
          <a:p>
            <a:r>
              <a:rPr lang="en-US" sz="1800">
                <a:latin typeface="Calibri" panose="020F0502020204030204" pitchFamily="34" charset="0"/>
                <a:ea typeface="宋体" panose="02010600030101010101" pitchFamily="2" charset="-122"/>
                <a:cs typeface="Times New Roman" panose="02020603050405020304" pitchFamily="18" charset="0"/>
              </a:rPr>
              <a:t> </a:t>
            </a:r>
            <a:endParaRPr lang="en-US" altLang="en-US" sz="1800">
              <a:latin typeface="Calibri" panose="020F0502020204030204" pitchFamily="34" charset="0"/>
              <a:ea typeface="宋体" panose="02010600030101010101" pitchFamily="2" charset="-122"/>
              <a:cs typeface="Times New Roman" panose="02020603050405020304" pitchFamily="18" charset="0"/>
            </a:endParaRPr>
          </a:p>
        </p:txBody>
      </p:sp>
      <p:sp>
        <p:nvSpPr>
          <p:cNvPr id="5" name="右箭头 4"/>
          <p:cNvSpPr/>
          <p:nvPr/>
        </p:nvSpPr>
        <p:spPr>
          <a:xfrm rot="14160000">
            <a:off x="3883660" y="3644900"/>
            <a:ext cx="892175" cy="321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右箭头 5"/>
          <p:cNvSpPr/>
          <p:nvPr/>
        </p:nvSpPr>
        <p:spPr>
          <a:xfrm rot="14160000">
            <a:off x="2227580" y="3644900"/>
            <a:ext cx="892175" cy="32131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7" name="文本框 6"/>
          <p:cNvSpPr txBox="1"/>
          <p:nvPr/>
        </p:nvSpPr>
        <p:spPr>
          <a:xfrm>
            <a:off x="4528185" y="4166235"/>
            <a:ext cx="1743710" cy="645160"/>
          </a:xfrm>
          <a:prstGeom prst="rect">
            <a:avLst/>
          </a:prstGeom>
          <a:noFill/>
          <a:ln w="9525">
            <a:noFill/>
          </a:ln>
        </p:spPr>
        <p:txBody>
          <a:bodyPr wrap="square">
            <a:spAutoFit/>
          </a:bodyPr>
          <a:lstStyle/>
          <a:p>
            <a:r>
              <a:rPr lang="en-US" sz="1800">
                <a:latin typeface="Calibri" panose="020F0502020204030204" pitchFamily="34" charset="0"/>
                <a:ea typeface="宋体" panose="02010600030101010101" pitchFamily="2" charset="-122"/>
                <a:cs typeface="Times New Roman" panose="02020603050405020304" pitchFamily="18" charset="0"/>
              </a:rPr>
              <a:t>The operation impact area</a:t>
            </a:r>
            <a:endParaRPr lang="en-US" altLang="en-US" sz="1800">
              <a:latin typeface="Calibri" panose="020F0502020204030204" pitchFamily="34" charset="0"/>
              <a:ea typeface="宋体" panose="02010600030101010101" pitchFamily="2" charset="-122"/>
              <a:cs typeface="Times New Roman" panose="02020603050405020304" pitchFamily="18" charset="0"/>
            </a:endParaRPr>
          </a:p>
        </p:txBody>
      </p:sp>
      <p:sp>
        <p:nvSpPr>
          <p:cNvPr id="8" name="文本框 7"/>
          <p:cNvSpPr txBox="1"/>
          <p:nvPr/>
        </p:nvSpPr>
        <p:spPr>
          <a:xfrm>
            <a:off x="2924810" y="4166235"/>
            <a:ext cx="1358265" cy="645160"/>
          </a:xfrm>
          <a:prstGeom prst="rect">
            <a:avLst/>
          </a:prstGeom>
          <a:noFill/>
          <a:ln w="9525">
            <a:noFill/>
          </a:ln>
        </p:spPr>
        <p:txBody>
          <a:bodyPr wrap="square">
            <a:spAutoFit/>
          </a:bodyPr>
          <a:lstStyle/>
          <a:p>
            <a:r>
              <a:rPr lang="en-US" sz="1800">
                <a:latin typeface="Calibri" panose="020F0502020204030204" pitchFamily="34" charset="0"/>
                <a:ea typeface="宋体" panose="02010600030101010101" pitchFamily="2" charset="-122"/>
                <a:cs typeface="Times New Roman" panose="02020603050405020304" pitchFamily="18" charset="0"/>
              </a:rPr>
              <a:t>The contrast area</a:t>
            </a:r>
            <a:endParaRPr lang="zh-CN" altLang="en-US" sz="1800"/>
          </a:p>
        </p:txBody>
      </p:sp>
      <p:sp>
        <p:nvSpPr>
          <p:cNvPr id="9" name="文本框 8"/>
          <p:cNvSpPr txBox="1"/>
          <p:nvPr/>
        </p:nvSpPr>
        <p:spPr>
          <a:xfrm>
            <a:off x="6271895" y="4582795"/>
            <a:ext cx="2396490" cy="1200329"/>
          </a:xfrm>
          <a:prstGeom prst="rect">
            <a:avLst/>
          </a:prstGeom>
          <a:noFill/>
          <a:ln w="9525">
            <a:noFill/>
          </a:ln>
        </p:spPr>
        <p:txBody>
          <a:bodyPr wrap="square">
            <a:spAutoFit/>
          </a:bodyPr>
          <a:lstStyle/>
          <a:p>
            <a:r>
              <a:rPr lang="en-US" sz="1800" dirty="0">
                <a:latin typeface="Calibri" panose="020F0502020204030204" pitchFamily="34" charset="0"/>
                <a:ea typeface="宋体" panose="02010600030101010101" pitchFamily="2" charset="-122"/>
                <a:cs typeface="Times New Roman" panose="02020603050405020304" pitchFamily="18" charset="0"/>
              </a:rPr>
              <a:t>altitude: </a:t>
            </a:r>
            <a:r>
              <a:rPr lang="en-US" sz="1800" dirty="0">
                <a:solidFill>
                  <a:srgbClr val="0070C0"/>
                </a:solidFill>
                <a:latin typeface="Calibri" panose="020F0502020204030204" pitchFamily="34" charset="0"/>
                <a:ea typeface="宋体" panose="02010600030101010101" pitchFamily="2" charset="-122"/>
                <a:cs typeface="Times New Roman" panose="02020603050405020304" pitchFamily="18" charset="0"/>
              </a:rPr>
              <a:t>5000m</a:t>
            </a:r>
            <a:endParaRPr lang="en-US" sz="1800" dirty="0">
              <a:latin typeface="Calibri" panose="020F0502020204030204" pitchFamily="34" charset="0"/>
              <a:ea typeface="宋体" panose="02010600030101010101" pitchFamily="2" charset="-122"/>
              <a:cs typeface="Times New Roman" panose="02020603050405020304" pitchFamily="18" charset="0"/>
            </a:endParaRPr>
          </a:p>
          <a:p>
            <a:r>
              <a:rPr lang="en-US" sz="1800" dirty="0">
                <a:latin typeface="Calibri" panose="020F0502020204030204" pitchFamily="34" charset="0"/>
                <a:ea typeface="宋体" panose="02010600030101010101" pitchFamily="2" charset="-122"/>
                <a:cs typeface="Times New Roman" panose="02020603050405020304" pitchFamily="18" charset="0"/>
              </a:rPr>
              <a:t>temperature: </a:t>
            </a:r>
            <a:r>
              <a:rPr lang="en-US" sz="1800" dirty="0">
                <a:solidFill>
                  <a:srgbClr val="0070C0"/>
                </a:solidFill>
                <a:latin typeface="Calibri" panose="020F0502020204030204" pitchFamily="34" charset="0"/>
                <a:ea typeface="宋体" panose="02010600030101010101" pitchFamily="2" charset="-122"/>
                <a:cs typeface="Times New Roman" panose="02020603050405020304" pitchFamily="18" charset="0"/>
              </a:rPr>
              <a:t>-8</a:t>
            </a:r>
            <a:r>
              <a:rPr lang="en-US" sz="1800" dirty="0">
                <a:solidFill>
                  <a:srgbClr val="0070C0"/>
                </a:solidFill>
                <a:latin typeface="Calibri" panose="020F0502020204030204" pitchFamily="34" charset="0"/>
                <a:ea typeface="宋体" panose="02010600030101010101" pitchFamily="2" charset="-122"/>
              </a:rPr>
              <a:t>℃ </a:t>
            </a:r>
            <a:endParaRPr lang="en-US" sz="1800" dirty="0">
              <a:latin typeface="Calibri" panose="020F0502020204030204" pitchFamily="34" charset="0"/>
              <a:ea typeface="宋体" panose="02010600030101010101" pitchFamily="2" charset="-122"/>
            </a:endParaRPr>
          </a:p>
          <a:p>
            <a:r>
              <a:rPr lang="en-US" sz="1800" dirty="0">
                <a:latin typeface="Calibri" panose="020F0502020204030204" pitchFamily="34" charset="0"/>
                <a:ea typeface="宋体" panose="02010600030101010101" pitchFamily="2" charset="-122"/>
              </a:rPr>
              <a:t>upper air speed:</a:t>
            </a:r>
            <a:r>
              <a:rPr lang="en-US" sz="1800" dirty="0">
                <a:solidFill>
                  <a:srgbClr val="0070C0"/>
                </a:solidFill>
                <a:latin typeface="Calibri" panose="020F0502020204030204" pitchFamily="34" charset="0"/>
                <a:ea typeface="宋体" panose="02010600030101010101" pitchFamily="2" charset="-122"/>
              </a:rPr>
              <a:t>15m/s</a:t>
            </a:r>
            <a:r>
              <a:rPr lang="en-US" sz="1800" dirty="0">
                <a:latin typeface="Calibri" panose="020F0502020204030204" pitchFamily="34" charset="0"/>
                <a:ea typeface="宋体" panose="02010600030101010101" pitchFamily="2" charset="-122"/>
              </a:rPr>
              <a:t> </a:t>
            </a:r>
          </a:p>
          <a:p>
            <a:r>
              <a:rPr lang="en-US" sz="1800" dirty="0">
                <a:latin typeface="Calibri" panose="020F0502020204030204" pitchFamily="34" charset="0"/>
                <a:ea typeface="宋体" panose="02010600030101010101" pitchFamily="2" charset="-122"/>
              </a:rPr>
              <a:t>wind </a:t>
            </a:r>
            <a:r>
              <a:rPr lang="en-US" sz="1800" dirty="0" err="1" smtClean="0">
                <a:latin typeface="Calibri" panose="020F0502020204030204" pitchFamily="34" charset="0"/>
                <a:ea typeface="宋体" panose="02010600030101010101" pitchFamily="2" charset="-122"/>
              </a:rPr>
              <a:t>direction:</a:t>
            </a:r>
            <a:r>
              <a:rPr lang="en-US" sz="1800" dirty="0" err="1" smtClean="0">
                <a:solidFill>
                  <a:srgbClr val="0070C0"/>
                </a:solidFill>
                <a:latin typeface="Calibri" panose="020F0502020204030204" pitchFamily="34" charset="0"/>
                <a:ea typeface="宋体" panose="02010600030101010101" pitchFamily="2" charset="-122"/>
              </a:rPr>
              <a:t>W</a:t>
            </a:r>
            <a:r>
              <a:rPr lang="en-US" sz="1800" dirty="0" smtClean="0">
                <a:latin typeface="Calibri" panose="020F0502020204030204" pitchFamily="34" charset="0"/>
                <a:ea typeface="宋体" panose="02010600030101010101" pitchFamily="2" charset="-122"/>
              </a:rPr>
              <a:t> </a:t>
            </a:r>
            <a:endParaRPr lang="zh-CN" altLang="en-US" sz="1800" dirty="0"/>
          </a:p>
        </p:txBody>
      </p:sp>
      <p:sp>
        <p:nvSpPr>
          <p:cNvPr id="10" name="文本框 9"/>
          <p:cNvSpPr txBox="1"/>
          <p:nvPr/>
        </p:nvSpPr>
        <p:spPr>
          <a:xfrm>
            <a:off x="6271895" y="4078605"/>
            <a:ext cx="2172335" cy="368300"/>
          </a:xfrm>
          <a:prstGeom prst="rect">
            <a:avLst/>
          </a:prstGeom>
          <a:noFill/>
          <a:ln w="9525">
            <a:noFill/>
          </a:ln>
        </p:spPr>
        <p:txBody>
          <a:bodyPr wrap="square">
            <a:spAutoFit/>
          </a:bodyPr>
          <a:lstStyle/>
          <a:p>
            <a:r>
              <a:rPr lang="en-US" sz="1800">
                <a:solidFill>
                  <a:schemeClr val="accent6">
                    <a:lumMod val="75000"/>
                  </a:schemeClr>
                </a:solidFill>
                <a:latin typeface="Calibri" panose="020F0502020204030204" pitchFamily="34" charset="0"/>
                <a:ea typeface="宋体" panose="02010600030101010101" pitchFamily="2" charset="-122"/>
                <a:cs typeface="Times New Roman" panose="02020603050405020304" pitchFamily="18" charset="0"/>
              </a:rPr>
              <a:t>observation records </a:t>
            </a:r>
            <a:endParaRPr lang="en-US" altLang="en-US" sz="1800">
              <a:solidFill>
                <a:schemeClr val="accent6">
                  <a:lumMod val="75000"/>
                </a:schemeClr>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11" name="双大括号 10"/>
          <p:cNvSpPr/>
          <p:nvPr/>
        </p:nvSpPr>
        <p:spPr>
          <a:xfrm>
            <a:off x="6139180" y="4543425"/>
            <a:ext cx="2529205" cy="1450975"/>
          </a:xfrm>
          <a:prstGeom prst="bracePair">
            <a:avLst/>
          </a:prstGeom>
          <a:noFill/>
          <a:ln>
            <a:solidFill>
              <a:schemeClr val="accent6">
                <a:lumMod val="75000"/>
              </a:schemeClr>
            </a:solidFill>
          </a:ln>
          <a:extLst>
            <a:ext uri="{909E8E84-426E-40DD-AFC4-6F175D3DCCD1}">
              <a14:hiddenFill xmlns="" xmlns:a14="http://schemas.microsoft.com/office/drawing/2010/main">
                <a:solidFill>
                  <a:srgbClr val="FFC000"/>
                </a:solidFill>
              </a14:hiddenFill>
            </a:ext>
          </a:extLst>
        </p:spPr>
        <p:style>
          <a:lnRef idx="1">
            <a:schemeClr val="accent1"/>
          </a:lnRef>
          <a:fillRef idx="0">
            <a:schemeClr val="accent1"/>
          </a:fillRef>
          <a:effectRef idx="0">
            <a:schemeClr val="accent1"/>
          </a:effectRef>
          <a:fontRef idx="minor">
            <a:schemeClr val="tx1"/>
          </a:fontRef>
        </p:style>
        <p:txBody>
          <a:bodyPr/>
          <a:lstStyle/>
          <a:p>
            <a:endParaRPr lang="zh-CN" altLang="en-US"/>
          </a:p>
        </p:txBody>
      </p:sp>
      <p:grpSp>
        <p:nvGrpSpPr>
          <p:cNvPr id="13" name="组合 27"/>
          <p:cNvGrpSpPr/>
          <p:nvPr/>
        </p:nvGrpSpPr>
        <p:grpSpPr>
          <a:xfrm>
            <a:off x="3080" y="60473"/>
            <a:ext cx="616486" cy="693260"/>
            <a:chOff x="0" y="532828"/>
            <a:chExt cx="759125" cy="568897"/>
          </a:xfrm>
        </p:grpSpPr>
        <p:sp>
          <p:nvSpPr>
            <p:cNvPr id="14" name="矩形 13"/>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33"/>
          <p:cNvGrpSpPr/>
          <p:nvPr/>
        </p:nvGrpSpPr>
        <p:grpSpPr>
          <a:xfrm>
            <a:off x="3080" y="750640"/>
            <a:ext cx="9140920" cy="45719"/>
            <a:chOff x="0" y="532828"/>
            <a:chExt cx="759125" cy="568897"/>
          </a:xfrm>
        </p:grpSpPr>
        <p:sp>
          <p:nvSpPr>
            <p:cNvPr id="19" name="矩形 18"/>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5469890" y="1009650"/>
            <a:ext cx="3574415" cy="1198880"/>
          </a:xfrm>
          <a:prstGeom prst="rect">
            <a:avLst/>
          </a:prstGeom>
          <a:noFill/>
          <a:ln w="9525">
            <a:noFill/>
          </a:ln>
        </p:spPr>
        <p:txBody>
          <a:bodyPr wrap="square">
            <a:spAutoFit/>
          </a:bodyPr>
          <a:lstStyle/>
          <a:p>
            <a:r>
              <a:rPr lang="en-US" altLang="en-US" sz="1800" dirty="0">
                <a:latin typeface="Calibri" panose="020F0502020204030204" pitchFamily="34" charset="0"/>
                <a:ea typeface="宋体" panose="02010600030101010101" pitchFamily="2" charset="-122"/>
                <a:cs typeface="Times New Roman" panose="02020603050405020304" pitchFamily="18" charset="0"/>
              </a:rPr>
              <a:t>This is operating track, </a:t>
            </a:r>
            <a:r>
              <a:rPr lang="en-US" altLang="en-US" sz="1800" dirty="0" smtClean="0">
                <a:latin typeface="Calibri" panose="020F0502020204030204" pitchFamily="34" charset="0"/>
                <a:ea typeface="宋体" panose="02010600030101010101" pitchFamily="2" charset="-122"/>
                <a:cs typeface="Times New Roman" panose="02020603050405020304" pitchFamily="18" charset="0"/>
              </a:rPr>
              <a:t>the aircraft takes </a:t>
            </a:r>
            <a:r>
              <a:rPr lang="en-US" altLang="en-US" sz="1800" dirty="0">
                <a:latin typeface="Calibri" panose="020F0502020204030204" pitchFamily="34" charset="0"/>
                <a:ea typeface="宋体" panose="02010600030101010101" pitchFamily="2" charset="-122"/>
                <a:cs typeface="Times New Roman" panose="02020603050405020304" pitchFamily="18" charset="0"/>
              </a:rPr>
              <a:t>off at </a:t>
            </a:r>
            <a:r>
              <a:rPr lang="en-US" altLang="en-US" sz="1800" dirty="0" smtClean="0">
                <a:latin typeface="Calibri" panose="020F0502020204030204" pitchFamily="34" charset="0"/>
                <a:ea typeface="宋体" panose="02010600030101010101" pitchFamily="2" charset="-122"/>
                <a:cs typeface="Times New Roman" panose="02020603050405020304" pitchFamily="18" charset="0"/>
              </a:rPr>
              <a:t>11:40,arives </a:t>
            </a:r>
            <a:r>
              <a:rPr lang="en-US" altLang="en-US" sz="1800" dirty="0">
                <a:latin typeface="Calibri" panose="020F0502020204030204" pitchFamily="34" charset="0"/>
                <a:ea typeface="宋体" panose="02010600030101010101" pitchFamily="2" charset="-122"/>
                <a:cs typeface="Times New Roman" panose="02020603050405020304" pitchFamily="18" charset="0"/>
              </a:rPr>
              <a:t>at the target area at 12:00, then </a:t>
            </a:r>
            <a:r>
              <a:rPr lang="en-US" altLang="en-US" sz="1800" dirty="0" smtClean="0">
                <a:latin typeface="Calibri" panose="020F0502020204030204" pitchFamily="34" charset="0"/>
                <a:ea typeface="宋体" panose="02010600030101010101" pitchFamily="2" charset="-122"/>
                <a:cs typeface="Times New Roman" panose="02020603050405020304" pitchFamily="18" charset="0"/>
              </a:rPr>
              <a:t>begins </a:t>
            </a:r>
            <a:r>
              <a:rPr lang="en-US" altLang="en-US" sz="1800" dirty="0">
                <a:latin typeface="Calibri" panose="020F0502020204030204" pitchFamily="34" charset="0"/>
                <a:ea typeface="宋体" panose="02010600030101010101" pitchFamily="2" charset="-122"/>
                <a:cs typeface="Times New Roman" panose="02020603050405020304" pitchFamily="18" charset="0"/>
              </a:rPr>
              <a:t>the catalytic operation.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Y4A_2018-11-17-11-30_2018-11-17-14-30_DayMicrophy">
            <a:hlinkClick r:id="" action="ppaction://media"/>
          </p:cNvPr>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1248410" y="1873885"/>
            <a:ext cx="6646545" cy="4259580"/>
          </a:xfrm>
          <a:prstGeom prst="rect">
            <a:avLst/>
          </a:prstGeom>
        </p:spPr>
      </p:pic>
      <p:sp>
        <p:nvSpPr>
          <p:cNvPr id="15" name="文本框 14"/>
          <p:cNvSpPr txBox="1"/>
          <p:nvPr/>
        </p:nvSpPr>
        <p:spPr>
          <a:xfrm>
            <a:off x="915035" y="1376680"/>
            <a:ext cx="2531110" cy="368300"/>
          </a:xfrm>
          <a:prstGeom prst="rect">
            <a:avLst/>
          </a:prstGeom>
          <a:noFill/>
          <a:ln w="9525">
            <a:noFill/>
          </a:ln>
        </p:spPr>
        <p:txBody>
          <a:bodyPr wrap="square">
            <a:spAutoFit/>
          </a:bodyPr>
          <a:lstStyle/>
          <a:p>
            <a:r>
              <a:rPr lang="en-US" sz="1800" dirty="0">
                <a:latin typeface="Calibri" panose="020F0502020204030204" pitchFamily="34" charset="0"/>
                <a:ea typeface="宋体" panose="02010600030101010101" pitchFamily="2" charset="-122"/>
                <a:cs typeface="Times New Roman" panose="02020603050405020304" pitchFamily="18" charset="0"/>
              </a:rPr>
              <a:t>cloud move </a:t>
            </a:r>
            <a:r>
              <a:rPr lang="en-US" sz="1800" dirty="0" smtClean="0">
                <a:latin typeface="Calibri" panose="020F0502020204030204" pitchFamily="34" charset="0"/>
                <a:ea typeface="宋体" panose="02010600030101010101" pitchFamily="2" charset="-122"/>
                <a:cs typeface="Times New Roman" panose="02020603050405020304" pitchFamily="18" charset="0"/>
              </a:rPr>
              <a:t>eastwardly</a:t>
            </a:r>
            <a:endParaRPr lang="zh-CN" altLang="en-US" sz="18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2" name="文本框 11"/>
          <p:cNvSpPr txBox="1"/>
          <p:nvPr/>
        </p:nvSpPr>
        <p:spPr>
          <a:xfrm>
            <a:off x="4160520" y="1376680"/>
            <a:ext cx="3293745" cy="368300"/>
          </a:xfrm>
          <a:prstGeom prst="rect">
            <a:avLst/>
          </a:prstGeom>
          <a:noFill/>
          <a:ln w="9525">
            <a:noFill/>
          </a:ln>
        </p:spPr>
        <p:txBody>
          <a:bodyPr wrap="square">
            <a:spAutoFit/>
          </a:bodyPr>
          <a:lstStyle/>
          <a:p>
            <a:r>
              <a:rPr lang="en-US" sz="1800">
                <a:latin typeface="Calibri" panose="020F0502020204030204" pitchFamily="34" charset="0"/>
                <a:ea typeface="宋体" panose="02010600030101010101" pitchFamily="2" charset="-122"/>
                <a:cs typeface="Times New Roman" panose="02020603050405020304" pitchFamily="18" charset="0"/>
              </a:rPr>
              <a:t>15m/s          54km/h       0.5</a:t>
            </a:r>
            <a:r>
              <a:rPr lang="zh-CN" altLang="en-US" sz="1800">
                <a:latin typeface="Calibri" panose="020F0502020204030204" pitchFamily="34" charset="0"/>
                <a:ea typeface="宋体" panose="02010600030101010101" pitchFamily="2" charset="-122"/>
                <a:cs typeface="Times New Roman" panose="02020603050405020304" pitchFamily="18" charset="0"/>
              </a:rPr>
              <a:t>°</a:t>
            </a:r>
            <a:r>
              <a:rPr lang="en-US" altLang="zh-CN" sz="1800">
                <a:latin typeface="Calibri" panose="020F0502020204030204" pitchFamily="34" charset="0"/>
                <a:ea typeface="宋体" panose="02010600030101010101" pitchFamily="2" charset="-122"/>
                <a:cs typeface="Times New Roman" panose="02020603050405020304" pitchFamily="18" charset="0"/>
              </a:rPr>
              <a:t>/h</a:t>
            </a:r>
          </a:p>
        </p:txBody>
      </p:sp>
      <p:cxnSp>
        <p:nvCxnSpPr>
          <p:cNvPr id="13" name="直接箭头连接符 12"/>
          <p:cNvCxnSpPr/>
          <p:nvPr/>
        </p:nvCxnSpPr>
        <p:spPr>
          <a:xfrm>
            <a:off x="4977765" y="1569720"/>
            <a:ext cx="247650"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6106160" y="1576070"/>
            <a:ext cx="247650"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文本框 99"/>
          <p:cNvSpPr txBox="1"/>
          <p:nvPr/>
        </p:nvSpPr>
        <p:spPr>
          <a:xfrm>
            <a:off x="720678" y="176915"/>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(2) </a:t>
            </a:r>
            <a:r>
              <a:rPr lang="en-US" sz="2400" dirty="0" smtClean="0">
                <a:solidFill>
                  <a:srgbClr val="0070C0"/>
                </a:solidFill>
                <a:latin typeface="Calibri" panose="020F0502020204030204" pitchFamily="34" charset="0"/>
                <a:ea typeface="宋体" panose="02010600030101010101" pitchFamily="2" charset="-122"/>
                <a:cs typeface="Times New Roman" panose="02020603050405020304" pitchFamily="18" charset="0"/>
              </a:rPr>
              <a:t>Rain enhancement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operation</a:t>
            </a:r>
          </a:p>
        </p:txBody>
      </p:sp>
      <p:grpSp>
        <p:nvGrpSpPr>
          <p:cNvPr id="8" name="组合 27"/>
          <p:cNvGrpSpPr/>
          <p:nvPr/>
        </p:nvGrpSpPr>
        <p:grpSpPr>
          <a:xfrm>
            <a:off x="3080" y="60473"/>
            <a:ext cx="616486" cy="693260"/>
            <a:chOff x="0" y="532828"/>
            <a:chExt cx="759125" cy="568897"/>
          </a:xfrm>
        </p:grpSpPr>
        <p:sp>
          <p:nvSpPr>
            <p:cNvPr id="9" name="矩形 8"/>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33"/>
          <p:cNvGrpSpPr/>
          <p:nvPr/>
        </p:nvGrpSpPr>
        <p:grpSpPr>
          <a:xfrm>
            <a:off x="3080" y="750640"/>
            <a:ext cx="9140920" cy="45719"/>
            <a:chOff x="0" y="532828"/>
            <a:chExt cx="759125" cy="568897"/>
          </a:xfrm>
        </p:grpSpPr>
        <p:sp>
          <p:nvSpPr>
            <p:cNvPr id="18" name="矩形 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1">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68020" y="176915"/>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(3)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Analysis after artificial </a:t>
            </a:r>
            <a:r>
              <a:rPr lang="en-US" sz="2400" dirty="0" smtClean="0">
                <a:solidFill>
                  <a:srgbClr val="0070C0"/>
                </a:solidFill>
                <a:latin typeface="Calibri" panose="020F0502020204030204" pitchFamily="34" charset="0"/>
                <a:ea typeface="宋体" panose="02010600030101010101" pitchFamily="2" charset="-122"/>
                <a:cs typeface="Times New Roman" panose="02020603050405020304" pitchFamily="18" charset="0"/>
              </a:rPr>
              <a:t>rain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enhancement operation</a:t>
            </a:r>
          </a:p>
        </p:txBody>
      </p:sp>
      <p:pic>
        <p:nvPicPr>
          <p:cNvPr id="2" name="图片 21"/>
          <p:cNvPicPr>
            <a:picLocks noChangeAspect="1"/>
          </p:cNvPicPr>
          <p:nvPr/>
        </p:nvPicPr>
        <p:blipFill>
          <a:blip r:embed="rId2" cstate="print"/>
          <a:stretch>
            <a:fillRect/>
          </a:stretch>
        </p:blipFill>
        <p:spPr>
          <a:xfrm>
            <a:off x="279083" y="1479868"/>
            <a:ext cx="4808855" cy="4149725"/>
          </a:xfrm>
          <a:prstGeom prst="rect">
            <a:avLst/>
          </a:prstGeom>
          <a:noFill/>
          <a:ln w="9525">
            <a:noFill/>
          </a:ln>
        </p:spPr>
      </p:pic>
      <p:pic>
        <p:nvPicPr>
          <p:cNvPr id="3" name="图片 22" descr="图片5"/>
          <p:cNvPicPr>
            <a:picLocks noChangeAspect="1"/>
          </p:cNvPicPr>
          <p:nvPr/>
        </p:nvPicPr>
        <p:blipFill>
          <a:blip r:embed="rId3" cstate="print"/>
          <a:stretch>
            <a:fillRect/>
          </a:stretch>
        </p:blipFill>
        <p:spPr>
          <a:xfrm>
            <a:off x="5088255" y="1480185"/>
            <a:ext cx="1981835" cy="3166745"/>
          </a:xfrm>
          <a:prstGeom prst="rect">
            <a:avLst/>
          </a:prstGeom>
          <a:noFill/>
          <a:ln w="9525">
            <a:noFill/>
          </a:ln>
        </p:spPr>
      </p:pic>
      <p:pic>
        <p:nvPicPr>
          <p:cNvPr id="4" name="图片 24" descr="图片6"/>
          <p:cNvPicPr>
            <a:picLocks noChangeAspect="1"/>
          </p:cNvPicPr>
          <p:nvPr/>
        </p:nvPicPr>
        <p:blipFill>
          <a:blip r:embed="rId4" cstate="print"/>
          <a:stretch>
            <a:fillRect/>
          </a:stretch>
        </p:blipFill>
        <p:spPr>
          <a:xfrm>
            <a:off x="7070090" y="1480185"/>
            <a:ext cx="1966595" cy="3168015"/>
          </a:xfrm>
          <a:prstGeom prst="rect">
            <a:avLst/>
          </a:prstGeom>
          <a:noFill/>
          <a:ln w="9525">
            <a:noFill/>
          </a:ln>
        </p:spPr>
      </p:pic>
      <p:sp>
        <p:nvSpPr>
          <p:cNvPr id="5" name="文本框 4"/>
          <p:cNvSpPr txBox="1"/>
          <p:nvPr/>
        </p:nvSpPr>
        <p:spPr>
          <a:xfrm>
            <a:off x="646430" y="5755957"/>
            <a:ext cx="5080000" cy="368300"/>
          </a:xfrm>
          <a:prstGeom prst="rect">
            <a:avLst/>
          </a:prstGeom>
          <a:noFill/>
          <a:ln w="9525">
            <a:noFill/>
          </a:ln>
        </p:spPr>
        <p:txBody>
          <a:bodyPr>
            <a:spAutoFit/>
          </a:bodyPr>
          <a:lstStyle/>
          <a:p>
            <a:r>
              <a:rPr lang="en-US" sz="1800" dirty="0">
                <a:latin typeface="Calibri" panose="020F0502020204030204" pitchFamily="34" charset="0"/>
                <a:ea typeface="宋体" panose="02010600030101010101" pitchFamily="2" charset="-122"/>
                <a:cs typeface="Times New Roman" panose="02020603050405020304" pitchFamily="18" charset="0"/>
              </a:rPr>
              <a:t>RGB image and T-Re </a:t>
            </a:r>
            <a:r>
              <a:rPr lang="en-US" sz="1800" dirty="0" smtClean="0">
                <a:latin typeface="Calibri" panose="020F0502020204030204" pitchFamily="34" charset="0"/>
                <a:ea typeface="宋体" panose="02010600030101010101" pitchFamily="2" charset="-122"/>
                <a:cs typeface="Times New Roman" panose="02020603050405020304" pitchFamily="18" charset="0"/>
              </a:rPr>
              <a:t>profiles </a:t>
            </a:r>
            <a:r>
              <a:rPr lang="en-US" sz="1800" dirty="0">
                <a:latin typeface="Calibri" panose="020F0502020204030204" pitchFamily="34" charset="0"/>
                <a:ea typeface="宋体" panose="02010600030101010101" pitchFamily="2" charset="-122"/>
                <a:cs typeface="Times New Roman" panose="02020603050405020304" pitchFamily="18" charset="0"/>
              </a:rPr>
              <a:t>at 14:30</a:t>
            </a:r>
            <a:endParaRPr lang="zh-CN" altLang="en-US" sz="1800" dirty="0"/>
          </a:p>
        </p:txBody>
      </p:sp>
      <p:sp>
        <p:nvSpPr>
          <p:cNvPr id="6" name="文本框 5"/>
          <p:cNvSpPr txBox="1"/>
          <p:nvPr/>
        </p:nvSpPr>
        <p:spPr>
          <a:xfrm>
            <a:off x="5152390" y="4647565"/>
            <a:ext cx="3884295" cy="2030095"/>
          </a:xfrm>
          <a:prstGeom prst="rect">
            <a:avLst/>
          </a:prstGeom>
          <a:noFill/>
          <a:ln w="9525">
            <a:noFill/>
          </a:ln>
        </p:spPr>
        <p:txBody>
          <a:bodyPr wrap="square">
            <a:spAutoFit/>
          </a:bodyPr>
          <a:lstStyle/>
          <a:p>
            <a:r>
              <a:rPr lang="en-US" sz="1800" b="1">
                <a:solidFill>
                  <a:srgbClr val="FF0000"/>
                </a:solidFill>
                <a:latin typeface="Calibri" panose="020F0502020204030204" pitchFamily="34" charset="0"/>
                <a:ea typeface="宋体" panose="02010600030101010101" pitchFamily="2" charset="-122"/>
                <a:cs typeface="Times New Roman" panose="02020603050405020304" pitchFamily="18" charset="0"/>
              </a:rPr>
              <a:t>11:30</a:t>
            </a:r>
            <a:endParaRPr lang="en-US" sz="1800">
              <a:solidFill>
                <a:srgbClr val="FF0000"/>
              </a:solidFill>
              <a:latin typeface="Calibri" panose="020F0502020204030204" pitchFamily="34" charset="0"/>
              <a:ea typeface="宋体" panose="02010600030101010101" pitchFamily="2" charset="-122"/>
              <a:cs typeface="Times New Roman" panose="02020603050405020304" pitchFamily="18" charset="0"/>
            </a:endParaRPr>
          </a:p>
          <a:p>
            <a:r>
              <a:rPr lang="en-US" sz="1800">
                <a:latin typeface="Calibri" panose="020F0502020204030204" pitchFamily="34" charset="0"/>
                <a:ea typeface="宋体" panose="02010600030101010101" pitchFamily="2" charset="-122"/>
                <a:cs typeface="Times New Roman" panose="02020603050405020304" pitchFamily="18" charset="0"/>
              </a:rPr>
              <a:t>T:  -9℃ to -13℃        T</a:t>
            </a:r>
            <a:r>
              <a:rPr lang="en-US" sz="1800">
                <a:latin typeface="Calibri" panose="020F0502020204030204" pitchFamily="34" charset="0"/>
                <a:cs typeface="Times New Roman" panose="02020603050405020304" pitchFamily="18" charset="0"/>
                <a:sym typeface="+mn-ea"/>
              </a:rPr>
              <a:t>:  -9℃ to -13℃</a:t>
            </a:r>
            <a:r>
              <a:rPr lang="en-US" sz="1800">
                <a:latin typeface="Calibri" panose="020F0502020204030204" pitchFamily="34" charset="0"/>
                <a:ea typeface="宋体" panose="02010600030101010101" pitchFamily="2" charset="-122"/>
                <a:cs typeface="Times New Roman" panose="02020603050405020304" pitchFamily="18" charset="0"/>
              </a:rPr>
              <a:t> </a:t>
            </a:r>
          </a:p>
          <a:p>
            <a:r>
              <a:rPr lang="en-US" sz="1800">
                <a:latin typeface="Calibri" panose="020F0502020204030204" pitchFamily="34" charset="0"/>
                <a:cs typeface="Times New Roman" panose="02020603050405020304" pitchFamily="18" charset="0"/>
                <a:sym typeface="+mn-ea"/>
              </a:rPr>
              <a:t>Re:7um to 12um       Re:7um to 12um</a:t>
            </a:r>
          </a:p>
          <a:p>
            <a:r>
              <a:rPr lang="en-US" sz="1800" b="1">
                <a:solidFill>
                  <a:srgbClr val="FF0000"/>
                </a:solidFill>
                <a:latin typeface="Calibri" panose="020F0502020204030204" pitchFamily="34" charset="0"/>
                <a:ea typeface="宋体" panose="02010600030101010101" pitchFamily="2" charset="-122"/>
                <a:cs typeface="Times New Roman" panose="02020603050405020304" pitchFamily="18" charset="0"/>
              </a:rPr>
              <a:t>14:30</a:t>
            </a:r>
            <a:endParaRPr lang="en-US" sz="1800">
              <a:latin typeface="Calibri" panose="020F0502020204030204" pitchFamily="34" charset="0"/>
              <a:ea typeface="宋体" panose="02010600030101010101" pitchFamily="2" charset="-122"/>
              <a:cs typeface="Times New Roman" panose="02020603050405020304" pitchFamily="18" charset="0"/>
            </a:endParaRPr>
          </a:p>
          <a:p>
            <a:r>
              <a:rPr lang="en-US" sz="1800">
                <a:latin typeface="Calibri" panose="020F0502020204030204" pitchFamily="34" charset="0"/>
                <a:cs typeface="Times New Roman" panose="02020603050405020304" pitchFamily="18" charset="0"/>
                <a:sym typeface="+mn-ea"/>
              </a:rPr>
              <a:t>T:  -7℃ to -20℃        T:  -7℃ to -12℃ </a:t>
            </a:r>
            <a:endParaRPr lang="en-US" sz="1800">
              <a:latin typeface="Calibri" panose="020F0502020204030204" pitchFamily="34" charset="0"/>
              <a:ea typeface="宋体" panose="02010600030101010101" pitchFamily="2" charset="-122"/>
              <a:cs typeface="Times New Roman" panose="02020603050405020304" pitchFamily="18" charset="0"/>
            </a:endParaRPr>
          </a:p>
          <a:p>
            <a:r>
              <a:rPr lang="en-US" sz="1800">
                <a:latin typeface="Calibri" panose="020F0502020204030204" pitchFamily="34" charset="0"/>
                <a:cs typeface="Times New Roman" panose="02020603050405020304" pitchFamily="18" charset="0"/>
                <a:sym typeface="+mn-ea"/>
              </a:rPr>
              <a:t>Re:8um to 21um       Re:7um to 13um</a:t>
            </a:r>
            <a:endParaRPr lang="en-US" sz="1800">
              <a:latin typeface="Calibri" panose="020F0502020204030204" pitchFamily="34" charset="0"/>
              <a:ea typeface="宋体" panose="02010600030101010101" pitchFamily="2" charset="-122"/>
              <a:cs typeface="Times New Roman" panose="02020603050405020304" pitchFamily="18" charset="0"/>
            </a:endParaRPr>
          </a:p>
          <a:p>
            <a:endParaRPr lang="zh-CN" altLang="en-US" sz="1800"/>
          </a:p>
        </p:txBody>
      </p:sp>
      <p:grpSp>
        <p:nvGrpSpPr>
          <p:cNvPr id="8" name="组合 27"/>
          <p:cNvGrpSpPr/>
          <p:nvPr/>
        </p:nvGrpSpPr>
        <p:grpSpPr>
          <a:xfrm>
            <a:off x="3080" y="60473"/>
            <a:ext cx="616486" cy="693260"/>
            <a:chOff x="0" y="532828"/>
            <a:chExt cx="759125" cy="568897"/>
          </a:xfrm>
        </p:grpSpPr>
        <p:sp>
          <p:nvSpPr>
            <p:cNvPr id="9" name="矩形 8"/>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33"/>
          <p:cNvGrpSpPr/>
          <p:nvPr/>
        </p:nvGrpSpPr>
        <p:grpSpPr>
          <a:xfrm>
            <a:off x="3080" y="750640"/>
            <a:ext cx="9140920" cy="45719"/>
            <a:chOff x="0" y="532828"/>
            <a:chExt cx="759125" cy="568897"/>
          </a:xfrm>
        </p:grpSpPr>
        <p:sp>
          <p:nvSpPr>
            <p:cNvPr id="14" name="矩形 13"/>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5"/>
          <p:cNvPicPr>
            <a:picLocks noChangeAspect="1"/>
          </p:cNvPicPr>
          <p:nvPr/>
        </p:nvPicPr>
        <p:blipFill>
          <a:blip r:embed="rId2" cstate="print"/>
          <a:stretch>
            <a:fillRect/>
          </a:stretch>
        </p:blipFill>
        <p:spPr>
          <a:xfrm>
            <a:off x="367983" y="1365568"/>
            <a:ext cx="4725035" cy="4441825"/>
          </a:xfrm>
          <a:prstGeom prst="rect">
            <a:avLst/>
          </a:prstGeom>
          <a:noFill/>
          <a:ln w="9525">
            <a:noFill/>
          </a:ln>
        </p:spPr>
      </p:pic>
      <p:pic>
        <p:nvPicPr>
          <p:cNvPr id="3" name="图片 26" descr="图片7"/>
          <p:cNvPicPr>
            <a:picLocks noChangeAspect="1"/>
          </p:cNvPicPr>
          <p:nvPr/>
        </p:nvPicPr>
        <p:blipFill>
          <a:blip r:embed="rId3" cstate="print"/>
          <a:stretch>
            <a:fillRect/>
          </a:stretch>
        </p:blipFill>
        <p:spPr>
          <a:xfrm>
            <a:off x="5093335" y="1365885"/>
            <a:ext cx="1969770" cy="3202940"/>
          </a:xfrm>
          <a:prstGeom prst="rect">
            <a:avLst/>
          </a:prstGeom>
          <a:noFill/>
          <a:ln w="9525">
            <a:noFill/>
          </a:ln>
        </p:spPr>
      </p:pic>
      <p:pic>
        <p:nvPicPr>
          <p:cNvPr id="4" name="图片 28" descr="图片8"/>
          <p:cNvPicPr>
            <a:picLocks noChangeAspect="1"/>
          </p:cNvPicPr>
          <p:nvPr/>
        </p:nvPicPr>
        <p:blipFill>
          <a:blip r:embed="rId4" cstate="print"/>
          <a:stretch>
            <a:fillRect/>
          </a:stretch>
        </p:blipFill>
        <p:spPr>
          <a:xfrm>
            <a:off x="7062788" y="1362393"/>
            <a:ext cx="1965325" cy="3206115"/>
          </a:xfrm>
          <a:prstGeom prst="rect">
            <a:avLst/>
          </a:prstGeom>
          <a:noFill/>
          <a:ln w="9525">
            <a:noFill/>
          </a:ln>
        </p:spPr>
      </p:pic>
      <p:sp>
        <p:nvSpPr>
          <p:cNvPr id="5" name="文本框 4"/>
          <p:cNvSpPr txBox="1"/>
          <p:nvPr/>
        </p:nvSpPr>
        <p:spPr>
          <a:xfrm>
            <a:off x="662305" y="5808027"/>
            <a:ext cx="5080000" cy="368300"/>
          </a:xfrm>
          <a:prstGeom prst="rect">
            <a:avLst/>
          </a:prstGeom>
          <a:noFill/>
          <a:ln w="9525">
            <a:noFill/>
          </a:ln>
        </p:spPr>
        <p:txBody>
          <a:bodyPr>
            <a:spAutoFit/>
          </a:bodyPr>
          <a:lstStyle/>
          <a:p>
            <a:r>
              <a:rPr lang="en-US" sz="1800" dirty="0">
                <a:latin typeface="Calibri" panose="020F0502020204030204" pitchFamily="34" charset="0"/>
                <a:ea typeface="宋体" panose="02010600030101010101" pitchFamily="2" charset="-122"/>
                <a:cs typeface="Times New Roman" panose="02020603050405020304" pitchFamily="18" charset="0"/>
              </a:rPr>
              <a:t>RGB image and T-Re </a:t>
            </a:r>
            <a:r>
              <a:rPr lang="en-US" sz="1800" dirty="0" smtClean="0">
                <a:latin typeface="Calibri" panose="020F0502020204030204" pitchFamily="34" charset="0"/>
                <a:ea typeface="宋体" panose="02010600030101010101" pitchFamily="2" charset="-122"/>
                <a:cs typeface="Times New Roman" panose="02020603050405020304" pitchFamily="18" charset="0"/>
              </a:rPr>
              <a:t>profile </a:t>
            </a:r>
            <a:r>
              <a:rPr lang="en-US" sz="1800" dirty="0">
                <a:latin typeface="Calibri" panose="020F0502020204030204" pitchFamily="34" charset="0"/>
                <a:ea typeface="宋体" panose="02010600030101010101" pitchFamily="2" charset="-122"/>
                <a:cs typeface="Times New Roman" panose="02020603050405020304" pitchFamily="18" charset="0"/>
              </a:rPr>
              <a:t>at 14:53</a:t>
            </a:r>
            <a:endParaRPr lang="en-US" sz="1800" dirty="0"/>
          </a:p>
        </p:txBody>
      </p:sp>
      <p:sp>
        <p:nvSpPr>
          <p:cNvPr id="6" name="文本框 5"/>
          <p:cNvSpPr txBox="1"/>
          <p:nvPr/>
        </p:nvSpPr>
        <p:spPr>
          <a:xfrm>
            <a:off x="5152390" y="4647565"/>
            <a:ext cx="3884295" cy="2030095"/>
          </a:xfrm>
          <a:prstGeom prst="rect">
            <a:avLst/>
          </a:prstGeom>
          <a:noFill/>
          <a:ln w="9525">
            <a:noFill/>
          </a:ln>
        </p:spPr>
        <p:txBody>
          <a:bodyPr wrap="square">
            <a:spAutoFit/>
          </a:bodyPr>
          <a:lstStyle/>
          <a:p>
            <a:r>
              <a:rPr lang="en-US" sz="1800" b="1">
                <a:solidFill>
                  <a:srgbClr val="FF0000"/>
                </a:solidFill>
                <a:latin typeface="Calibri" panose="020F0502020204030204" pitchFamily="34" charset="0"/>
                <a:cs typeface="Times New Roman" panose="02020603050405020304" pitchFamily="18" charset="0"/>
                <a:sym typeface="+mn-ea"/>
              </a:rPr>
              <a:t>14:30</a:t>
            </a:r>
            <a:endParaRPr lang="en-US" sz="1800">
              <a:latin typeface="Calibri" panose="020F0502020204030204" pitchFamily="34" charset="0"/>
              <a:ea typeface="宋体" panose="02010600030101010101" pitchFamily="2" charset="-122"/>
              <a:cs typeface="Times New Roman" panose="02020603050405020304" pitchFamily="18" charset="0"/>
            </a:endParaRPr>
          </a:p>
          <a:p>
            <a:r>
              <a:rPr lang="en-US" sz="1800">
                <a:latin typeface="Calibri" panose="020F0502020204030204" pitchFamily="34" charset="0"/>
                <a:cs typeface="Times New Roman" panose="02020603050405020304" pitchFamily="18" charset="0"/>
                <a:sym typeface="+mn-ea"/>
              </a:rPr>
              <a:t>T:  -7℃ to -20℃        T:  -7℃ to -12℃ </a:t>
            </a:r>
            <a:endParaRPr lang="en-US" sz="1800">
              <a:latin typeface="Calibri" panose="020F0502020204030204" pitchFamily="34" charset="0"/>
              <a:ea typeface="宋体" panose="02010600030101010101" pitchFamily="2" charset="-122"/>
              <a:cs typeface="Times New Roman" panose="02020603050405020304" pitchFamily="18" charset="0"/>
            </a:endParaRPr>
          </a:p>
          <a:p>
            <a:r>
              <a:rPr lang="en-US" sz="1800">
                <a:latin typeface="Calibri" panose="020F0502020204030204" pitchFamily="34" charset="0"/>
                <a:cs typeface="Times New Roman" panose="02020603050405020304" pitchFamily="18" charset="0"/>
                <a:sym typeface="+mn-ea"/>
              </a:rPr>
              <a:t>Re:8um to 21um       Re:7um to 13um</a:t>
            </a:r>
          </a:p>
          <a:p>
            <a:r>
              <a:rPr lang="en-US" sz="1800" b="1">
                <a:solidFill>
                  <a:srgbClr val="FF0000"/>
                </a:solidFill>
                <a:latin typeface="Calibri" panose="020F0502020204030204" pitchFamily="34" charset="0"/>
                <a:ea typeface="宋体" panose="02010600030101010101" pitchFamily="2" charset="-122"/>
                <a:cs typeface="Times New Roman" panose="02020603050405020304" pitchFamily="18" charset="0"/>
              </a:rPr>
              <a:t>14:53</a:t>
            </a:r>
          </a:p>
          <a:p>
            <a:r>
              <a:rPr lang="en-US" sz="1800">
                <a:latin typeface="Calibri" panose="020F0502020204030204" pitchFamily="34" charset="0"/>
                <a:cs typeface="Times New Roman" panose="02020603050405020304" pitchFamily="18" charset="0"/>
                <a:sym typeface="+mn-ea"/>
              </a:rPr>
              <a:t>T:  -7℃ to -15℃        T:  -7℃ to -11℃ </a:t>
            </a:r>
            <a:endParaRPr lang="en-US" sz="1800">
              <a:latin typeface="Calibri" panose="020F0502020204030204" pitchFamily="34" charset="0"/>
              <a:ea typeface="宋体" panose="02010600030101010101" pitchFamily="2" charset="-122"/>
              <a:cs typeface="Times New Roman" panose="02020603050405020304" pitchFamily="18" charset="0"/>
            </a:endParaRPr>
          </a:p>
          <a:p>
            <a:r>
              <a:rPr lang="en-US" sz="1800">
                <a:latin typeface="Calibri" panose="020F0502020204030204" pitchFamily="34" charset="0"/>
                <a:cs typeface="Times New Roman" panose="02020603050405020304" pitchFamily="18" charset="0"/>
                <a:sym typeface="+mn-ea"/>
              </a:rPr>
              <a:t>Re:6um to 15um       Re:6um to 10um</a:t>
            </a:r>
            <a:endParaRPr lang="en-US" sz="1800">
              <a:latin typeface="Calibri" panose="020F0502020204030204" pitchFamily="34" charset="0"/>
              <a:ea typeface="宋体" panose="02010600030101010101" pitchFamily="2" charset="-122"/>
              <a:cs typeface="Times New Roman" panose="02020603050405020304" pitchFamily="18" charset="0"/>
            </a:endParaRPr>
          </a:p>
          <a:p>
            <a:endParaRPr lang="zh-CN" altLang="en-US" sz="1800"/>
          </a:p>
        </p:txBody>
      </p:sp>
      <p:sp>
        <p:nvSpPr>
          <p:cNvPr id="7" name="文本框 99"/>
          <p:cNvSpPr txBox="1"/>
          <p:nvPr/>
        </p:nvSpPr>
        <p:spPr>
          <a:xfrm>
            <a:off x="668020" y="176915"/>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(3) </a:t>
            </a:r>
            <a:r>
              <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rPr>
              <a:t>Analysis after artificial rain enhancement operation</a:t>
            </a:r>
          </a:p>
        </p:txBody>
      </p:sp>
      <p:grpSp>
        <p:nvGrpSpPr>
          <p:cNvPr id="8" name="组合 27"/>
          <p:cNvGrpSpPr/>
          <p:nvPr/>
        </p:nvGrpSpPr>
        <p:grpSpPr>
          <a:xfrm>
            <a:off x="3080" y="60473"/>
            <a:ext cx="616486" cy="693260"/>
            <a:chOff x="0" y="532828"/>
            <a:chExt cx="759125" cy="568897"/>
          </a:xfrm>
        </p:grpSpPr>
        <p:sp>
          <p:nvSpPr>
            <p:cNvPr id="9" name="矩形 8"/>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33"/>
          <p:cNvGrpSpPr/>
          <p:nvPr/>
        </p:nvGrpSpPr>
        <p:grpSpPr>
          <a:xfrm>
            <a:off x="3080" y="750640"/>
            <a:ext cx="9140920" cy="45719"/>
            <a:chOff x="0" y="532828"/>
            <a:chExt cx="759125" cy="568897"/>
          </a:xfrm>
        </p:grpSpPr>
        <p:sp>
          <p:nvSpPr>
            <p:cNvPr id="14" name="矩形 13"/>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280"/>
          <p:cNvSpPr txBox="1"/>
          <p:nvPr/>
        </p:nvSpPr>
        <p:spPr>
          <a:xfrm>
            <a:off x="107504" y="2276872"/>
            <a:ext cx="5129267" cy="1148623"/>
          </a:xfrm>
          <a:prstGeom prst="rect">
            <a:avLst/>
          </a:prstGeom>
          <a:noFill/>
          <a:ln>
            <a:noFill/>
          </a:ln>
        </p:spPr>
        <p:txBody>
          <a:bodyPr wrap="square" lIns="40234" tIns="20117" rIns="40234" bIns="20117" rtlCol="0">
            <a:spAutoFit/>
          </a:bodyPr>
          <a:lstStyle/>
          <a:p>
            <a:pPr defTabSz="201295" fontAlgn="auto">
              <a:lnSpc>
                <a:spcPct val="150000"/>
              </a:lnSpc>
              <a:spcBef>
                <a:spcPts val="0"/>
              </a:spcBef>
              <a:spcAft>
                <a:spcPts val="0"/>
              </a:spcAft>
            </a:pPr>
            <a:r>
              <a:rPr lang="en-US" altLang="zh-CN" sz="2400" b="1" dirty="0">
                <a:solidFill>
                  <a:srgbClr val="44546A"/>
                </a:solidFill>
                <a:latin typeface="微软雅黑" panose="020B0503020204020204" pitchFamily="34" charset="-122"/>
                <a:ea typeface="微软雅黑" panose="020B0503020204020204" pitchFamily="34" charset="-122"/>
                <a:cs typeface="+mn-ea"/>
              </a:rPr>
              <a:t>1   Brief </a:t>
            </a:r>
            <a:r>
              <a:rPr lang="en-US" altLang="zh-CN" sz="2400" b="1" dirty="0" smtClean="0">
                <a:solidFill>
                  <a:srgbClr val="44546A"/>
                </a:solidFill>
                <a:latin typeface="微软雅黑" panose="020B0503020204020204" pitchFamily="34" charset="-122"/>
                <a:ea typeface="微软雅黑" panose="020B0503020204020204" pitchFamily="34" charset="-122"/>
                <a:cs typeface="+mn-ea"/>
              </a:rPr>
              <a:t>introduction </a:t>
            </a:r>
            <a:r>
              <a:rPr lang="en-US" altLang="zh-CN" sz="2400" b="1" dirty="0">
                <a:solidFill>
                  <a:srgbClr val="44546A"/>
                </a:solidFill>
                <a:latin typeface="微软雅黑" panose="020B0503020204020204" pitchFamily="34" charset="-122"/>
                <a:ea typeface="微软雅黑" panose="020B0503020204020204" pitchFamily="34" charset="-122"/>
                <a:cs typeface="+mn-ea"/>
              </a:rPr>
              <a:t>to RGB images and T-Re profiles</a:t>
            </a:r>
          </a:p>
        </p:txBody>
      </p:sp>
      <p:pic>
        <p:nvPicPr>
          <p:cNvPr id="2051"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766"/>
          <a:stretch>
            <a:fillRect/>
          </a:stretch>
        </p:blipFill>
        <p:spPr bwMode="auto">
          <a:xfrm>
            <a:off x="5353050" y="0"/>
            <a:ext cx="3790950" cy="6381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280"/>
          <p:cNvSpPr txBox="1"/>
          <p:nvPr/>
        </p:nvSpPr>
        <p:spPr>
          <a:xfrm>
            <a:off x="5353050" y="5733256"/>
            <a:ext cx="6912768" cy="529350"/>
          </a:xfrm>
          <a:prstGeom prst="rect">
            <a:avLst/>
          </a:prstGeom>
          <a:noFill/>
          <a:ln>
            <a:noFill/>
          </a:ln>
        </p:spPr>
        <p:txBody>
          <a:bodyPr wrap="square" lIns="40234" tIns="20117" rIns="40234" bIns="20117" rtlCol="0">
            <a:spAutoFit/>
          </a:bodyPr>
          <a:lstStyle/>
          <a:p>
            <a:pPr defTabSz="201295" fontAlgn="auto">
              <a:lnSpc>
                <a:spcPct val="150000"/>
              </a:lnSpc>
              <a:spcBef>
                <a:spcPts val="0"/>
              </a:spcBef>
              <a:spcAft>
                <a:spcPts val="0"/>
              </a:spcAft>
            </a:pPr>
            <a:r>
              <a:rPr lang="en-US" altLang="zh-CN" sz="2400" b="1" dirty="0" smtClean="0">
                <a:solidFill>
                  <a:schemeClr val="bg1"/>
                </a:solidFill>
                <a:latin typeface="微软雅黑" panose="020B0503020204020204" pitchFamily="34" charset="-122"/>
                <a:ea typeface="微软雅黑" panose="020B0503020204020204" pitchFamily="34" charset="-122"/>
                <a:cs typeface="+mn-ea"/>
              </a:rPr>
              <a:t>CMA </a:t>
            </a:r>
            <a:r>
              <a:rPr lang="en-US" altLang="zh-CN" sz="2400" b="1" dirty="0" err="1" smtClean="0">
                <a:solidFill>
                  <a:schemeClr val="bg1"/>
                </a:solidFill>
                <a:latin typeface="微软雅黑" panose="020B0503020204020204" pitchFamily="34" charset="-122"/>
                <a:ea typeface="微软雅黑" panose="020B0503020204020204" pitchFamily="34" charset="-122"/>
                <a:cs typeface="+mn-ea"/>
              </a:rPr>
              <a:t>FengYun</a:t>
            </a:r>
            <a:endParaRPr lang="en-US" altLang="zh-CN" sz="2400" b="1" dirty="0">
              <a:solidFill>
                <a:schemeClr val="bg1"/>
              </a:solidFill>
              <a:latin typeface="微软雅黑" panose="020B0503020204020204" pitchFamily="34" charset="-122"/>
              <a:ea typeface="微软雅黑" panose="020B0503020204020204" pitchFamily="34" charset="-122"/>
              <a:cs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59"/>
          <p:cNvSpPr>
            <a:spLocks noChangeArrowheads="1"/>
          </p:cNvSpPr>
          <p:nvPr/>
        </p:nvSpPr>
        <p:spPr bwMode="auto">
          <a:xfrm>
            <a:off x="491293" y="2736466"/>
            <a:ext cx="8160873" cy="1230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ysClr val="windowText" lastClr="000000"/>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8000" b="1" cap="all" dirty="0">
                <a:solidFill>
                  <a:srgbClr val="5B9BD5"/>
                </a:solidFill>
                <a:latin typeface="Agency FB" panose="020B0503020202020204" pitchFamily="34" charset="0"/>
                <a:cs typeface="Arial" panose="020B0604020202020204" pitchFamily="34" charset="0"/>
              </a:rPr>
              <a:t>THANKS!</a:t>
            </a:r>
          </a:p>
        </p:txBody>
      </p:sp>
      <p:sp>
        <p:nvSpPr>
          <p:cNvPr id="3" name="矩形 259"/>
          <p:cNvSpPr>
            <a:spLocks noChangeArrowheads="1"/>
          </p:cNvSpPr>
          <p:nvPr/>
        </p:nvSpPr>
        <p:spPr bwMode="auto">
          <a:xfrm>
            <a:off x="630021" y="4214818"/>
            <a:ext cx="8049908" cy="1421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buNone/>
            </a:pPr>
            <a:r>
              <a:rPr lang="en-US" altLang="zh-CN" sz="1800" dirty="0" smtClean="0">
                <a:solidFill>
                  <a:srgbClr val="00B050"/>
                </a:solidFill>
                <a:cs typeface="Arial" panose="020B0604020202020204" pitchFamily="34" charset="0"/>
              </a:rPr>
              <a:t>Correspondence: </a:t>
            </a:r>
            <a:r>
              <a:rPr lang="en-US" altLang="zh-CN" sz="1800" dirty="0" smtClean="0">
                <a:solidFill>
                  <a:srgbClr val="00B050"/>
                </a:solidFill>
                <a:cs typeface="Arial" panose="020B0604020202020204" pitchFamily="34" charset="0"/>
                <a:hlinkClick r:id="rId2"/>
              </a:rPr>
              <a:t>ld8768@hotmail.com</a:t>
            </a:r>
            <a:endParaRPr lang="en-US" altLang="zh-CN" sz="1800" dirty="0" smtClean="0">
              <a:solidFill>
                <a:srgbClr val="00B050"/>
              </a:solidFill>
              <a:cs typeface="Arial" panose="020B0604020202020204" pitchFamily="34" charset="0"/>
            </a:endParaRPr>
          </a:p>
          <a:p>
            <a:pPr algn="r">
              <a:buNone/>
            </a:pPr>
            <a:r>
              <a:rPr lang="en-US" altLang="zh-CN" sz="1800" dirty="0" smtClean="0">
                <a:solidFill>
                  <a:srgbClr val="00B050"/>
                </a:solidFill>
                <a:cs typeface="Arial" panose="020B0604020202020204" pitchFamily="34" charset="0"/>
                <a:hlinkClick r:id="rId3"/>
              </a:rPr>
              <a:t>wjwang1998@163.com</a:t>
            </a:r>
            <a:endParaRPr lang="en-US" altLang="zh-CN" sz="1800" dirty="0" smtClean="0">
              <a:solidFill>
                <a:srgbClr val="00B050"/>
              </a:solidFill>
              <a:cs typeface="Arial" panose="020B0604020202020204" pitchFamily="34" charset="0"/>
            </a:endParaRPr>
          </a:p>
          <a:p>
            <a:pPr algn="r">
              <a:buNone/>
            </a:pPr>
            <a:endParaRPr lang="en-US" altLang="zh-CN" sz="2200" dirty="0" smtClean="0">
              <a:solidFill>
                <a:srgbClr val="0070C0"/>
              </a:solidFill>
              <a:cs typeface="Arial" panose="020B0604020202020204" pitchFamily="34" charset="0"/>
            </a:endParaRPr>
          </a:p>
          <a:p>
            <a:pPr algn="r">
              <a:buNone/>
            </a:pPr>
            <a:endParaRPr lang="en-US" altLang="zh-CN" sz="2200" dirty="0">
              <a:solidFill>
                <a:srgbClr val="0070C0"/>
              </a:solidFill>
              <a:cs typeface="Arial" panose="020B0604020202020204" pitchFamily="34" charset="0"/>
            </a:endParaRPr>
          </a:p>
        </p:txBody>
      </p:sp>
      <p:pic>
        <p:nvPicPr>
          <p:cNvPr id="4" name="图片 7" descr="四川办公室.png"/>
          <p:cNvPicPr>
            <a:picLocks noChangeAspect="1"/>
          </p:cNvPicPr>
          <p:nvPr/>
        </p:nvPicPr>
        <p:blipFill>
          <a:blip r:embed="rId4" cstate="print"/>
          <a:stretch>
            <a:fillRect/>
          </a:stretch>
        </p:blipFill>
        <p:spPr>
          <a:xfrm>
            <a:off x="5429256" y="5743710"/>
            <a:ext cx="900000" cy="900000"/>
          </a:xfrm>
          <a:prstGeom prst="rect">
            <a:avLst/>
          </a:prstGeom>
          <a:noFill/>
          <a:ln w="9525">
            <a:noFill/>
          </a:ln>
        </p:spPr>
      </p:pic>
      <p:pic>
        <p:nvPicPr>
          <p:cNvPr id="5" name="图片 4" descr="CMA.jpg"/>
          <p:cNvPicPr>
            <a:picLocks noChangeAspect="1"/>
          </p:cNvPicPr>
          <p:nvPr/>
        </p:nvPicPr>
        <p:blipFill>
          <a:blip r:embed="rId5" cstate="print"/>
          <a:stretch>
            <a:fillRect/>
          </a:stretch>
        </p:blipFill>
        <p:spPr>
          <a:xfrm>
            <a:off x="4143372" y="5715016"/>
            <a:ext cx="936000" cy="936000"/>
          </a:xfrm>
          <a:prstGeom prst="rect">
            <a:avLst/>
          </a:prstGeom>
        </p:spPr>
      </p:pic>
      <p:pic>
        <p:nvPicPr>
          <p:cNvPr id="6" name="图片 5" descr="陕西.jpg"/>
          <p:cNvPicPr>
            <a:picLocks noChangeAspect="1"/>
          </p:cNvPicPr>
          <p:nvPr/>
        </p:nvPicPr>
        <p:blipFill>
          <a:blip r:embed="rId6" cstate="print"/>
          <a:stretch>
            <a:fillRect/>
          </a:stretch>
        </p:blipFill>
        <p:spPr>
          <a:xfrm>
            <a:off x="6643702" y="5715016"/>
            <a:ext cx="900000" cy="900000"/>
          </a:xfrm>
          <a:prstGeom prst="rect">
            <a:avLst/>
          </a:prstGeom>
        </p:spPr>
      </p:pic>
      <p:pic>
        <p:nvPicPr>
          <p:cNvPr id="7" name="图片 6" descr="成都LOGO (1).jpg"/>
          <p:cNvPicPr>
            <a:picLocks noChangeAspect="1"/>
          </p:cNvPicPr>
          <p:nvPr/>
        </p:nvPicPr>
        <p:blipFill>
          <a:blip r:embed="rId7" cstate="print"/>
          <a:stretch>
            <a:fillRect/>
          </a:stretch>
        </p:blipFill>
        <p:spPr>
          <a:xfrm>
            <a:off x="7715272" y="5727263"/>
            <a:ext cx="1135924" cy="1130737"/>
          </a:xfrm>
          <a:prstGeom prst="rect">
            <a:avLst/>
          </a:prstGeom>
        </p:spPr>
      </p:pic>
      <p:pic>
        <p:nvPicPr>
          <p:cNvPr id="8" name="Picture 2"/>
          <p:cNvPicPr>
            <a:picLocks noChangeAspect="1" noChangeArrowheads="1"/>
          </p:cNvPicPr>
          <p:nvPr/>
        </p:nvPicPr>
        <p:blipFill>
          <a:blip r:embed="rId8" cstate="print"/>
          <a:srcRect/>
          <a:stretch>
            <a:fillRect/>
          </a:stretch>
        </p:blipFill>
        <p:spPr bwMode="auto">
          <a:xfrm>
            <a:off x="0" y="0"/>
            <a:ext cx="9144000" cy="147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22"/>
          <p:cNvSpPr/>
          <p:nvPr/>
        </p:nvSpPr>
        <p:spPr>
          <a:xfrm>
            <a:off x="569278" y="170637"/>
            <a:ext cx="4578561" cy="954107"/>
          </a:xfrm>
          <a:prstGeom prst="rect">
            <a:avLst/>
          </a:prstGeom>
          <a:noFill/>
          <a:ln w="9525">
            <a:noFill/>
          </a:ln>
        </p:spPr>
        <p:txBody>
          <a:bodyPr wrap="none">
            <a:spAutoFit/>
          </a:bodyPr>
          <a:lstStyle/>
          <a:p>
            <a:r>
              <a:rPr lang="en-US" altLang="zh-CN" sz="2800" dirty="0" smtClean="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Satellite Payload of FY-4A</a:t>
            </a:r>
            <a:endParaRPr lang="en-US" altLang="zh-CN" sz="2800" dirty="0"/>
          </a:p>
          <a:p>
            <a:pPr defTabSz="200025"/>
            <a:endParaRPr lang="en-US" altLang="zh-CN" sz="28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39273" name="Picture 9" descr="D:\桌面\静止卫星\FY-4\LMI.jpg"/>
          <p:cNvPicPr>
            <a:picLocks noChangeAspect="1" noChangeArrowheads="1"/>
          </p:cNvPicPr>
          <p:nvPr/>
        </p:nvPicPr>
        <p:blipFill>
          <a:blip r:embed="rId2" cstate="print"/>
          <a:srcRect/>
          <a:stretch>
            <a:fillRect/>
          </a:stretch>
        </p:blipFill>
        <p:spPr bwMode="auto">
          <a:xfrm>
            <a:off x="241935" y="5046980"/>
            <a:ext cx="2204085" cy="1172210"/>
          </a:xfrm>
          <a:prstGeom prst="rect">
            <a:avLst/>
          </a:prstGeom>
          <a:noFill/>
        </p:spPr>
      </p:pic>
      <p:pic>
        <p:nvPicPr>
          <p:cNvPr id="139266" name="Picture 2" descr="D:\桌面\静止卫星\FY-4\FY-4A_sat-white.png"/>
          <p:cNvPicPr>
            <a:picLocks noChangeAspect="1" noChangeArrowheads="1"/>
          </p:cNvPicPr>
          <p:nvPr/>
        </p:nvPicPr>
        <p:blipFill>
          <a:blip r:embed="rId3" cstate="print"/>
          <a:srcRect/>
          <a:stretch>
            <a:fillRect/>
          </a:stretch>
        </p:blipFill>
        <p:spPr bwMode="auto">
          <a:xfrm>
            <a:off x="4048125" y="4532630"/>
            <a:ext cx="2345690" cy="1600200"/>
          </a:xfrm>
          <a:prstGeom prst="rect">
            <a:avLst/>
          </a:prstGeom>
          <a:noFill/>
        </p:spPr>
      </p:pic>
      <p:pic>
        <p:nvPicPr>
          <p:cNvPr id="2" name="Picture 7" descr="D:\桌面\静止卫星\FY-4\AGRI.jpg"/>
          <p:cNvPicPr>
            <a:picLocks noChangeAspect="1" noChangeArrowheads="1"/>
          </p:cNvPicPr>
          <p:nvPr/>
        </p:nvPicPr>
        <p:blipFill>
          <a:blip r:embed="rId4" cstate="print"/>
          <a:srcRect/>
          <a:stretch>
            <a:fillRect/>
          </a:stretch>
        </p:blipFill>
        <p:spPr bwMode="auto">
          <a:xfrm>
            <a:off x="4284980" y="1864360"/>
            <a:ext cx="2108835" cy="1171575"/>
          </a:xfrm>
          <a:prstGeom prst="rect">
            <a:avLst/>
          </a:prstGeom>
          <a:noFill/>
        </p:spPr>
      </p:pic>
      <p:pic>
        <p:nvPicPr>
          <p:cNvPr id="139272" name="Picture 8" descr="D:\桌面\静止卫星\FY-4\GIIRS.jpg"/>
          <p:cNvPicPr>
            <a:picLocks noChangeAspect="1" noChangeArrowheads="1"/>
          </p:cNvPicPr>
          <p:nvPr/>
        </p:nvPicPr>
        <p:blipFill>
          <a:blip r:embed="rId5" cstate="print"/>
          <a:srcRect/>
          <a:stretch>
            <a:fillRect/>
          </a:stretch>
        </p:blipFill>
        <p:spPr bwMode="auto">
          <a:xfrm>
            <a:off x="4053840" y="2910840"/>
            <a:ext cx="2571115" cy="1496695"/>
          </a:xfrm>
          <a:prstGeom prst="rect">
            <a:avLst/>
          </a:prstGeom>
          <a:noFill/>
        </p:spPr>
      </p:pic>
      <p:sp>
        <p:nvSpPr>
          <p:cNvPr id="9" name="TextBox 8"/>
          <p:cNvSpPr txBox="1"/>
          <p:nvPr/>
        </p:nvSpPr>
        <p:spPr>
          <a:xfrm>
            <a:off x="6393815" y="1988820"/>
            <a:ext cx="2321560" cy="922020"/>
          </a:xfrm>
          <a:prstGeom prst="rect">
            <a:avLst/>
          </a:prstGeom>
          <a:noFill/>
        </p:spPr>
        <p:txBody>
          <a:bodyPr wrap="square" rtlCol="0">
            <a:spAutoFit/>
          </a:bodyPr>
          <a:lstStyle/>
          <a:p>
            <a:r>
              <a:rPr lang="en-US" altLang="zh-CN" b="1" dirty="0" smtClean="0">
                <a:solidFill>
                  <a:srgbClr val="FF0000"/>
                </a:solidFill>
              </a:rPr>
              <a:t>AGRI</a:t>
            </a:r>
            <a:r>
              <a:rPr lang="zh-CN" altLang="en-US" dirty="0" smtClean="0">
                <a:solidFill>
                  <a:srgbClr val="FF0000"/>
                </a:solidFill>
              </a:rPr>
              <a:t>：</a:t>
            </a:r>
            <a:r>
              <a:rPr lang="en-US" altLang="zh-CN" dirty="0" smtClean="0">
                <a:solidFill>
                  <a:srgbClr val="FF0000"/>
                </a:solidFill>
              </a:rPr>
              <a:t>A</a:t>
            </a:r>
            <a:r>
              <a:rPr lang="zh-CN" altLang="en-US" dirty="0" smtClean="0">
                <a:solidFill>
                  <a:srgbClr val="FF0000"/>
                </a:solidFill>
              </a:rPr>
              <a:t>dvanced </a:t>
            </a:r>
            <a:r>
              <a:rPr lang="en-US" altLang="zh-CN" dirty="0" smtClean="0">
                <a:solidFill>
                  <a:srgbClr val="FF0000"/>
                </a:solidFill>
              </a:rPr>
              <a:t>G</a:t>
            </a:r>
            <a:r>
              <a:rPr lang="zh-CN" altLang="en-US" dirty="0" smtClean="0">
                <a:solidFill>
                  <a:srgbClr val="FF0000"/>
                </a:solidFill>
              </a:rPr>
              <a:t>eosynchronous </a:t>
            </a:r>
            <a:r>
              <a:rPr lang="en-US" altLang="zh-CN" dirty="0">
                <a:solidFill>
                  <a:srgbClr val="FF0000"/>
                </a:solidFill>
              </a:rPr>
              <a:t>R</a:t>
            </a:r>
            <a:r>
              <a:rPr lang="zh-CN" altLang="en-US" dirty="0" smtClean="0">
                <a:solidFill>
                  <a:srgbClr val="FF0000"/>
                </a:solidFill>
              </a:rPr>
              <a:t>adiation </a:t>
            </a:r>
            <a:r>
              <a:rPr lang="en-US" altLang="zh-CN" dirty="0" smtClean="0">
                <a:solidFill>
                  <a:srgbClr val="FF0000"/>
                </a:solidFill>
              </a:rPr>
              <a:t>I</a:t>
            </a:r>
            <a:r>
              <a:rPr lang="zh-CN" altLang="en-US" dirty="0" smtClean="0">
                <a:solidFill>
                  <a:srgbClr val="FF0000"/>
                </a:solidFill>
              </a:rPr>
              <a:t>mager</a:t>
            </a:r>
          </a:p>
        </p:txBody>
      </p:sp>
      <p:sp>
        <p:nvSpPr>
          <p:cNvPr id="11" name="TextBox 10"/>
          <p:cNvSpPr txBox="1"/>
          <p:nvPr/>
        </p:nvSpPr>
        <p:spPr>
          <a:xfrm>
            <a:off x="2238375" y="5268595"/>
            <a:ext cx="2046605" cy="645160"/>
          </a:xfrm>
          <a:prstGeom prst="rect">
            <a:avLst/>
          </a:prstGeom>
          <a:noFill/>
        </p:spPr>
        <p:txBody>
          <a:bodyPr wrap="square" rtlCol="0">
            <a:spAutoFit/>
          </a:bodyPr>
          <a:lstStyle/>
          <a:p>
            <a:r>
              <a:rPr lang="en-US" altLang="zh-CN" b="1" dirty="0" smtClean="0">
                <a:solidFill>
                  <a:srgbClr val="0070C0"/>
                </a:solidFill>
              </a:rPr>
              <a:t>LMI</a:t>
            </a:r>
            <a:r>
              <a:rPr lang="zh-CN" altLang="en-US" dirty="0" smtClean="0">
                <a:solidFill>
                  <a:srgbClr val="0070C0"/>
                </a:solidFill>
              </a:rPr>
              <a:t>：</a:t>
            </a:r>
            <a:r>
              <a:rPr lang="en-US" altLang="zh-CN" dirty="0" smtClean="0">
                <a:solidFill>
                  <a:srgbClr val="0070C0"/>
                </a:solidFill>
              </a:rPr>
              <a:t>L</a:t>
            </a:r>
            <a:r>
              <a:rPr lang="zh-CN" altLang="en-US" dirty="0" smtClean="0">
                <a:solidFill>
                  <a:srgbClr val="0070C0"/>
                </a:solidFill>
              </a:rPr>
              <a:t>ightning </a:t>
            </a:r>
            <a:r>
              <a:rPr lang="en-US" altLang="zh-CN" dirty="0" smtClean="0">
                <a:solidFill>
                  <a:srgbClr val="0070C0"/>
                </a:solidFill>
              </a:rPr>
              <a:t>M</a:t>
            </a:r>
            <a:r>
              <a:rPr lang="zh-CN" altLang="en-US" dirty="0" smtClean="0">
                <a:solidFill>
                  <a:srgbClr val="0070C0"/>
                </a:solidFill>
              </a:rPr>
              <a:t>apping </a:t>
            </a:r>
            <a:r>
              <a:rPr lang="en-US" altLang="zh-CN" dirty="0" smtClean="0">
                <a:solidFill>
                  <a:srgbClr val="0070C0"/>
                </a:solidFill>
              </a:rPr>
              <a:t>I</a:t>
            </a:r>
            <a:r>
              <a:rPr lang="zh-CN" altLang="en-US" dirty="0" smtClean="0">
                <a:solidFill>
                  <a:srgbClr val="0070C0"/>
                </a:solidFill>
              </a:rPr>
              <a:t>mager</a:t>
            </a:r>
          </a:p>
        </p:txBody>
      </p:sp>
      <p:sp>
        <p:nvSpPr>
          <p:cNvPr id="13" name="TextBox 12"/>
          <p:cNvSpPr txBox="1"/>
          <p:nvPr/>
        </p:nvSpPr>
        <p:spPr>
          <a:xfrm>
            <a:off x="6393815" y="3208655"/>
            <a:ext cx="2864485" cy="1198880"/>
          </a:xfrm>
          <a:prstGeom prst="rect">
            <a:avLst/>
          </a:prstGeom>
          <a:noFill/>
        </p:spPr>
        <p:txBody>
          <a:bodyPr wrap="square" rtlCol="0">
            <a:spAutoFit/>
          </a:bodyPr>
          <a:lstStyle/>
          <a:p>
            <a:pPr algn="l"/>
            <a:r>
              <a:rPr lang="en-US" altLang="zh-CN" b="1" dirty="0" smtClean="0">
                <a:solidFill>
                  <a:srgbClr val="0070C0"/>
                </a:solidFill>
              </a:rPr>
              <a:t>GIIRS</a:t>
            </a:r>
            <a:r>
              <a:rPr lang="zh-CN" altLang="en-US" dirty="0" smtClean="0">
                <a:solidFill>
                  <a:srgbClr val="0070C0"/>
                </a:solidFill>
              </a:rPr>
              <a:t>：</a:t>
            </a:r>
            <a:r>
              <a:rPr lang="en-US" altLang="zh-CN" dirty="0" smtClean="0">
                <a:solidFill>
                  <a:srgbClr val="0070C0"/>
                </a:solidFill>
              </a:rPr>
              <a:t>Geo. </a:t>
            </a:r>
            <a:r>
              <a:rPr lang="en-US" altLang="zh-CN" dirty="0" err="1" smtClean="0">
                <a:solidFill>
                  <a:srgbClr val="0070C0"/>
                </a:solidFill>
              </a:rPr>
              <a:t>Interferometric</a:t>
            </a:r>
            <a:r>
              <a:rPr lang="en-US" altLang="zh-CN" dirty="0" smtClean="0">
                <a:solidFill>
                  <a:srgbClr val="0070C0"/>
                </a:solidFill>
              </a:rPr>
              <a:t> Infrared Sounder</a:t>
            </a:r>
          </a:p>
          <a:p>
            <a:pPr algn="ctr"/>
            <a:endParaRPr lang="zh-CN" altLang="en-US" dirty="0">
              <a:solidFill>
                <a:srgbClr val="0070C0"/>
              </a:solidFill>
            </a:endParaRPr>
          </a:p>
        </p:txBody>
      </p:sp>
      <p:pic>
        <p:nvPicPr>
          <p:cNvPr id="4" name="Picture 6"/>
          <p:cNvPicPr>
            <a:picLocks noChangeAspect="1" noChangeArrowheads="1"/>
          </p:cNvPicPr>
          <p:nvPr/>
        </p:nvPicPr>
        <p:blipFill>
          <a:blip r:embed="rId6" cstate="print"/>
          <a:srcRect/>
          <a:stretch>
            <a:fillRect/>
          </a:stretch>
        </p:blipFill>
        <p:spPr bwMode="auto">
          <a:xfrm>
            <a:off x="810895" y="1811020"/>
            <a:ext cx="3474085" cy="3235960"/>
          </a:xfrm>
          <a:prstGeom prst="rect">
            <a:avLst/>
          </a:prstGeom>
          <a:noFill/>
          <a:ln w="9525">
            <a:noFill/>
            <a:miter lim="800000"/>
            <a:headEnd/>
            <a:tailEnd/>
          </a:ln>
          <a:effectLst/>
        </p:spPr>
      </p:pic>
      <p:sp>
        <p:nvSpPr>
          <p:cNvPr id="15" name="矩形 14"/>
          <p:cNvSpPr/>
          <p:nvPr/>
        </p:nvSpPr>
        <p:spPr>
          <a:xfrm>
            <a:off x="6132195" y="5268595"/>
            <a:ext cx="2933700" cy="588645"/>
          </a:xfrm>
          <a:prstGeom prst="rect">
            <a:avLst/>
          </a:prstGeom>
        </p:spPr>
        <p:txBody>
          <a:bodyPr wrap="square">
            <a:spAutoFit/>
          </a:bodyPr>
          <a:lstStyle/>
          <a:p>
            <a:pPr marL="274320" indent="-274320" fontAlgn="auto">
              <a:lnSpc>
                <a:spcPct val="90000"/>
              </a:lnSpc>
              <a:spcAft>
                <a:spcPts val="0"/>
              </a:spcAft>
              <a:defRPr/>
            </a:pPr>
            <a:r>
              <a:rPr lang="en-US" altLang="zh-CN" sz="1800" b="1" dirty="0" smtClean="0">
                <a:solidFill>
                  <a:srgbClr val="0070C0"/>
                </a:solidFill>
                <a:sym typeface="Arial" panose="020B0604020202020204" pitchFamily="34" charset="0"/>
              </a:rPr>
              <a:t>SEP</a:t>
            </a:r>
            <a:r>
              <a:rPr lang="zh-CN" altLang="en-US" sz="1800" dirty="0" smtClean="0">
                <a:solidFill>
                  <a:srgbClr val="0070C0"/>
                </a:solidFill>
                <a:sym typeface="Arial" panose="020B0604020202020204" pitchFamily="34" charset="0"/>
              </a:rPr>
              <a:t>：</a:t>
            </a:r>
            <a:r>
              <a:rPr lang="en-US" altLang="zh-CN" sz="1800" dirty="0" smtClean="0">
                <a:solidFill>
                  <a:srgbClr val="0070C0"/>
                </a:solidFill>
                <a:sym typeface="Arial" panose="020B0604020202020204" pitchFamily="34" charset="0"/>
              </a:rPr>
              <a:t>Space Environment Package</a:t>
            </a:r>
          </a:p>
        </p:txBody>
      </p:sp>
      <p:grpSp>
        <p:nvGrpSpPr>
          <p:cNvPr id="26" name="组合 27"/>
          <p:cNvGrpSpPr/>
          <p:nvPr/>
        </p:nvGrpSpPr>
        <p:grpSpPr>
          <a:xfrm>
            <a:off x="3080" y="60473"/>
            <a:ext cx="616486" cy="693260"/>
            <a:chOff x="0" y="532828"/>
            <a:chExt cx="759125" cy="568897"/>
          </a:xfrm>
        </p:grpSpPr>
        <p:sp>
          <p:nvSpPr>
            <p:cNvPr id="27" name="矩形 26"/>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3"/>
          <p:cNvGrpSpPr/>
          <p:nvPr/>
        </p:nvGrpSpPr>
        <p:grpSpPr>
          <a:xfrm>
            <a:off x="3080" y="750640"/>
            <a:ext cx="9140920" cy="45719"/>
            <a:chOff x="0" y="532828"/>
            <a:chExt cx="759125" cy="568897"/>
          </a:xfrm>
        </p:grpSpPr>
        <p:sp>
          <p:nvSpPr>
            <p:cNvPr id="32" name="矩形 31"/>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TextBox 8"/>
          <p:cNvSpPr txBox="1"/>
          <p:nvPr/>
        </p:nvSpPr>
        <p:spPr>
          <a:xfrm>
            <a:off x="367030" y="942340"/>
            <a:ext cx="8843010" cy="645160"/>
          </a:xfrm>
          <a:prstGeom prst="rect">
            <a:avLst/>
          </a:prstGeom>
          <a:noFill/>
        </p:spPr>
        <p:txBody>
          <a:bodyPr wrap="square" rtlCol="0">
            <a:spAutoFit/>
          </a:bodyPr>
          <a:lstStyle/>
          <a:p>
            <a:r>
              <a:rPr dirty="0" smtClean="0">
                <a:solidFill>
                  <a:schemeClr val="tx1"/>
                </a:solidFill>
              </a:rPr>
              <a:t>a new generation of China's </a:t>
            </a:r>
            <a:r>
              <a:rPr dirty="0" smtClean="0">
                <a:solidFill>
                  <a:srgbClr val="C00000"/>
                </a:solidFill>
              </a:rPr>
              <a:t>geostationary meteorological satellite</a:t>
            </a:r>
            <a:r>
              <a:rPr dirty="0" smtClean="0">
                <a:solidFill>
                  <a:schemeClr val="tx1"/>
                </a:solidFill>
              </a:rPr>
              <a:t> was successfully launched on December 11, 2016. And it was put into operation in March 2018.</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237"/>
          <a:stretch>
            <a:fillRect/>
          </a:stretch>
        </p:blipFill>
        <p:spPr bwMode="auto">
          <a:xfrm>
            <a:off x="425976" y="2052285"/>
            <a:ext cx="8407104" cy="4310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圆角矩形 3"/>
          <p:cNvSpPr/>
          <p:nvPr/>
        </p:nvSpPr>
        <p:spPr>
          <a:xfrm>
            <a:off x="4283968" y="2050415"/>
            <a:ext cx="3600400" cy="42506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667831" y="160313"/>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(1) </a:t>
            </a:r>
            <a:r>
              <a:rPr lang="en-US" sz="2400" dirty="0" smtClean="0">
                <a:solidFill>
                  <a:srgbClr val="0070C0"/>
                </a:solidFill>
                <a:latin typeface="Calibri" panose="020F0502020204030204" pitchFamily="34" charset="0"/>
                <a:ea typeface="宋体" panose="02010600030101010101" pitchFamily="2" charset="-122"/>
                <a:cs typeface="Times New Roman" panose="02020603050405020304" pitchFamily="18" charset="0"/>
              </a:rPr>
              <a:t>AGRI Channels</a:t>
            </a:r>
            <a:endPar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9" name="TextBox 8"/>
          <p:cNvSpPr txBox="1"/>
          <p:nvPr/>
        </p:nvSpPr>
        <p:spPr>
          <a:xfrm>
            <a:off x="359410" y="1128395"/>
            <a:ext cx="8102600" cy="645160"/>
          </a:xfrm>
          <a:prstGeom prst="rect">
            <a:avLst/>
          </a:prstGeom>
          <a:noFill/>
        </p:spPr>
        <p:txBody>
          <a:bodyPr wrap="square" rtlCol="0">
            <a:spAutoFit/>
          </a:bodyPr>
          <a:lstStyle/>
          <a:p>
            <a:r>
              <a:rPr dirty="0" smtClean="0">
                <a:solidFill>
                  <a:schemeClr val="tx1"/>
                </a:solidFill>
              </a:rPr>
              <a:t>AGRI </a:t>
            </a:r>
            <a:r>
              <a:rPr lang="zh-CN" dirty="0" smtClean="0">
                <a:solidFill>
                  <a:schemeClr val="tx1"/>
                </a:solidFill>
              </a:rPr>
              <a:t>：</a:t>
            </a:r>
            <a:r>
              <a:rPr dirty="0" smtClean="0">
                <a:solidFill>
                  <a:srgbClr val="C00000"/>
                </a:solidFill>
              </a:rPr>
              <a:t>14 channels.</a:t>
            </a:r>
            <a:r>
              <a:rPr dirty="0" smtClean="0">
                <a:solidFill>
                  <a:schemeClr val="tx1"/>
                </a:solidFill>
              </a:rPr>
              <a:t> The spatial resolution of the visible channel is 0.5-1 km, the mid-infrared channel is 2 km and the long-wave infrared channel is 4 km. </a:t>
            </a:r>
          </a:p>
        </p:txBody>
      </p:sp>
      <p:grpSp>
        <p:nvGrpSpPr>
          <p:cNvPr id="6" name="组合 27"/>
          <p:cNvGrpSpPr/>
          <p:nvPr/>
        </p:nvGrpSpPr>
        <p:grpSpPr>
          <a:xfrm>
            <a:off x="3080" y="60473"/>
            <a:ext cx="616486" cy="693260"/>
            <a:chOff x="0" y="532828"/>
            <a:chExt cx="759125" cy="568897"/>
          </a:xfrm>
        </p:grpSpPr>
        <p:sp>
          <p:nvSpPr>
            <p:cNvPr id="7" name="矩形 6"/>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33"/>
          <p:cNvGrpSpPr/>
          <p:nvPr/>
        </p:nvGrpSpPr>
        <p:grpSpPr>
          <a:xfrm>
            <a:off x="3080" y="750640"/>
            <a:ext cx="9140920" cy="45719"/>
            <a:chOff x="0" y="532828"/>
            <a:chExt cx="759125" cy="568897"/>
          </a:xfrm>
        </p:grpSpPr>
        <p:sp>
          <p:nvSpPr>
            <p:cNvPr id="13" name="矩形 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格 12"/>
          <p:cNvGraphicFramePr>
            <a:graphicFrameLocks noGrp="1"/>
          </p:cNvGraphicFramePr>
          <p:nvPr/>
        </p:nvGraphicFramePr>
        <p:xfrm>
          <a:off x="214282" y="785794"/>
          <a:ext cx="5214974" cy="5427661"/>
        </p:xfrm>
        <a:graphic>
          <a:graphicData uri="http://schemas.openxmlformats.org/drawingml/2006/table">
            <a:tbl>
              <a:tblPr>
                <a:tableStyleId>{BC89EF96-8CEA-46FF-86C4-4CE0E7609802}</a:tableStyleId>
              </a:tblPr>
              <a:tblGrid>
                <a:gridCol w="531855"/>
                <a:gridCol w="1047115"/>
                <a:gridCol w="849922"/>
                <a:gridCol w="1643074"/>
                <a:gridCol w="1143008"/>
              </a:tblGrid>
              <a:tr h="214315">
                <a:tc gridSpan="5">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cap="none" normalizeH="0" baseline="0" dirty="0" smtClean="0">
                          <a:ln>
                            <a:noFill/>
                          </a:ln>
                          <a:solidFill>
                            <a:schemeClr val="bg1"/>
                          </a:solidFill>
                          <a:effectLst/>
                        </a:rPr>
                        <a:t>FY-4A/AGRI</a:t>
                      </a:r>
                      <a:endParaRPr kumimoji="0" lang="en-US" altLang="zh-CN" sz="1400" b="1" i="0" u="none" strike="noStrike" cap="none" normalizeH="0" baseline="0" dirty="0" smtClean="0">
                        <a:ln>
                          <a:noFill/>
                        </a:ln>
                        <a:solidFill>
                          <a:schemeClr val="bg1"/>
                        </a:solidFill>
                        <a:effectLst/>
                        <a:latin typeface="+mn-lt"/>
                        <a:ea typeface="Arial Unicode MS" panose="020B0604020202020204" charset="-122"/>
                        <a:cs typeface="Arial Unicode MS" panose="020B0604020202020204" charset="-122"/>
                      </a:endParaRPr>
                    </a:p>
                  </a:txBody>
                  <a:tcPr marL="0" marR="0" marT="0" marB="0" anchor="ctr" horzOverflow="overflow">
                    <a:solidFill>
                      <a:srgbClr val="0070C0"/>
                    </a:solidFill>
                  </a:tcPr>
                </a:tc>
                <a:tc hMerge="1">
                  <a:txBody>
                    <a:bodyPr/>
                    <a:lstStyle/>
                    <a:p>
                      <a:endParaRPr lang="zh-CN"/>
                    </a:p>
                  </a:txBody>
                  <a:tcPr marL="0" marR="0" marT="0" marB="0"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00"/>
                    </a:solidFill>
                  </a:tcPr>
                </a:tc>
                <a:tc hMerge="1">
                  <a:txBody>
                    <a:bodyPr/>
                    <a:lstStyle/>
                    <a:p>
                      <a:endParaRPr lang="zh-CN"/>
                    </a:p>
                  </a:txBody>
                  <a:tcPr marL="0" marR="0" marT="0" marB="0" anchor="ctr"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solidFill>
                      <a:srgbClr val="FFFF00"/>
                    </a:solidFill>
                  </a:tcPr>
                </a:tc>
                <a:tc hMerge="1">
                  <a:txBody>
                    <a:bodyPr/>
                    <a:lstStyle/>
                    <a:p>
                      <a:endParaRPr lang="zh-CN"/>
                    </a:p>
                  </a:txBody>
                  <a:tcPr marL="0" marR="0" marT="0" marB="0" anchor="ctr" horzOverflow="overflow">
                    <a:solidFill>
                      <a:srgbClr val="0070C0"/>
                    </a:solidFill>
                  </a:tcPr>
                </a:tc>
                <a:tc hMerge="1">
                  <a:txBody>
                    <a:bodyPr/>
                    <a:lstStyle/>
                    <a:p>
                      <a:endParaRPr lang="zh-CN"/>
                    </a:p>
                  </a:txBody>
                  <a:tcPr marL="0" marR="0" marT="0" marB="0" anchor="ctr" horzOverflow="overflow">
                    <a:solidFill>
                      <a:srgbClr val="0070C0"/>
                    </a:solidFill>
                  </a:tcPr>
                </a:tc>
              </a:tr>
              <a:tr h="642942">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400" b="1" u="none" strike="noStrike" cap="none" normalizeH="0" baseline="0" dirty="0" smtClean="0">
                          <a:ln>
                            <a:noFill/>
                          </a:ln>
                          <a:solidFill>
                            <a:schemeClr val="bg1"/>
                          </a:solidFill>
                          <a:effectLst/>
                        </a:rPr>
                        <a:t>Band</a:t>
                      </a:r>
                      <a:endParaRPr kumimoji="0" lang="en-US" altLang="zh-CN" sz="1400" b="1" i="0" u="none" strike="noStrike" cap="none" normalizeH="0" baseline="0" dirty="0" smtClean="0">
                        <a:ln>
                          <a:noFill/>
                        </a:ln>
                        <a:solidFill>
                          <a:schemeClr val="bg1"/>
                        </a:solidFill>
                        <a:effectLst/>
                        <a:latin typeface="+mn-lt"/>
                        <a:ea typeface="Arial Unicode MS" panose="020B0604020202020204" charset="-122"/>
                        <a:cs typeface="Arial Unicode MS" panose="020B0604020202020204" charset="-122"/>
                      </a:endParaRPr>
                    </a:p>
                  </a:txBody>
                  <a:tcPr marL="0" marR="0" marT="0" marB="0" anchor="ctr" horzOverflow="overflow">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cap="none" normalizeH="0" baseline="0" dirty="0" smtClean="0">
                          <a:ln>
                            <a:noFill/>
                          </a:ln>
                          <a:solidFill>
                            <a:schemeClr val="bg1"/>
                          </a:solidFill>
                          <a:effectLst/>
                        </a:rPr>
                        <a:t>Wavelength</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cap="none" normalizeH="0" baseline="0" dirty="0" smtClean="0">
                          <a:ln>
                            <a:noFill/>
                          </a:ln>
                          <a:solidFill>
                            <a:schemeClr val="bg1"/>
                          </a:solidFill>
                          <a:effectLst/>
                        </a:rPr>
                        <a:t> (</a:t>
                      </a:r>
                      <a:r>
                        <a:rPr kumimoji="0" lang="en-US" altLang="zh-CN" sz="1400" b="1" u="none" strike="noStrike" cap="none" normalizeH="0" baseline="0" dirty="0" err="1" smtClean="0">
                          <a:ln>
                            <a:noFill/>
                          </a:ln>
                          <a:solidFill>
                            <a:schemeClr val="bg1"/>
                          </a:solidFill>
                          <a:effectLst/>
                        </a:rPr>
                        <a:t>μm</a:t>
                      </a:r>
                      <a:r>
                        <a:rPr kumimoji="0" lang="en-US" altLang="zh-CN" sz="1400" b="1" u="none" strike="noStrike" cap="none" normalizeH="0" baseline="0" dirty="0" smtClean="0">
                          <a:ln>
                            <a:noFill/>
                          </a:ln>
                          <a:solidFill>
                            <a:schemeClr val="bg1"/>
                          </a:solidFill>
                          <a:effectLst/>
                        </a:rPr>
                        <a:t>)</a:t>
                      </a:r>
                      <a:endParaRPr kumimoji="0" lang="en-US" altLang="zh-CN" sz="1400" b="1" i="0" u="none" strike="noStrike" cap="none" normalizeH="0" baseline="0" dirty="0" smtClean="0">
                        <a:ln>
                          <a:noFill/>
                        </a:ln>
                        <a:solidFill>
                          <a:schemeClr val="bg1"/>
                        </a:solidFill>
                        <a:effectLst/>
                        <a:latin typeface="+mn-lt"/>
                        <a:ea typeface="Arial Unicode MS" panose="020B0604020202020204" charset="-122"/>
                        <a:cs typeface="Arial Unicode MS" panose="020B0604020202020204" charset="-122"/>
                      </a:endParaRPr>
                    </a:p>
                  </a:txBody>
                  <a:tcPr marL="0" marR="0" marT="0" marB="0" anchor="ctr" horzOverflow="overflow">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cap="none" normalizeH="0" baseline="0" dirty="0" smtClean="0">
                          <a:ln>
                            <a:noFill/>
                          </a:ln>
                          <a:solidFill>
                            <a:schemeClr val="bg1"/>
                          </a:solidFill>
                          <a:effectLst/>
                        </a:rPr>
                        <a:t>Spatial Resolution</a:t>
                      </a:r>
                    </a:p>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cap="none" normalizeH="0" baseline="0" dirty="0" smtClean="0">
                          <a:ln>
                            <a:noFill/>
                          </a:ln>
                          <a:solidFill>
                            <a:schemeClr val="bg1"/>
                          </a:solidFill>
                          <a:effectLst/>
                        </a:rPr>
                        <a:t> (Km)</a:t>
                      </a:r>
                      <a:endParaRPr kumimoji="0" lang="en-US" altLang="zh-CN" sz="1400" b="1" i="0" u="none" strike="noStrike" cap="none" normalizeH="0" baseline="0" dirty="0" smtClean="0">
                        <a:ln>
                          <a:noFill/>
                        </a:ln>
                        <a:solidFill>
                          <a:schemeClr val="bg1"/>
                        </a:solidFill>
                        <a:effectLst/>
                        <a:latin typeface="+mn-lt"/>
                        <a:ea typeface="黑体" panose="02010609060101010101" pitchFamily="49" charset="-122"/>
                      </a:endParaRPr>
                    </a:p>
                  </a:txBody>
                  <a:tcPr marL="0" marR="0" marT="0" marB="0" anchor="ctr" horzOverflow="overflow">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ja-JP" sz="1400" b="1" u="none" strike="noStrike" kern="1200" cap="none" normalizeH="0" baseline="0" dirty="0" smtClean="0">
                          <a:ln>
                            <a:noFill/>
                          </a:ln>
                          <a:solidFill>
                            <a:schemeClr val="bg1"/>
                          </a:solidFill>
                          <a:effectLst/>
                          <a:latin typeface="+mn-lt"/>
                          <a:ea typeface="+mn-ea"/>
                          <a:cs typeface="+mn-cs"/>
                        </a:rPr>
                        <a:t>Physical Properties</a:t>
                      </a:r>
                      <a:endParaRPr kumimoji="0" lang="ja-JP" altLang="en-US" sz="1400" b="1" u="none" strike="noStrike" kern="1200" cap="none" normalizeH="0" baseline="0" dirty="0" smtClean="0">
                        <a:ln>
                          <a:noFill/>
                        </a:ln>
                        <a:solidFill>
                          <a:schemeClr val="bg1"/>
                        </a:solidFill>
                        <a:effectLst/>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en-US" altLang="zh-CN" sz="1400" b="1" i="0" u="none" strike="noStrike" cap="none" normalizeH="0" baseline="0" dirty="0" smtClean="0">
                        <a:ln>
                          <a:noFill/>
                        </a:ln>
                        <a:solidFill>
                          <a:schemeClr val="bg1"/>
                        </a:solidFill>
                        <a:effectLst/>
                        <a:latin typeface="+mn-lt"/>
                        <a:ea typeface="黑体" panose="02010609060101010101" pitchFamily="49" charset="-122"/>
                      </a:endParaRPr>
                    </a:p>
                  </a:txBody>
                  <a:tcPr marL="0" marR="0" marT="0" marB="0" anchor="ctr" horzOverflow="overflow">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altLang="zh-CN" sz="1400" b="1" i="0" u="none" strike="noStrike" cap="none" normalizeH="0" baseline="0" dirty="0" smtClean="0">
                        <a:ln>
                          <a:noFill/>
                        </a:ln>
                        <a:solidFill>
                          <a:schemeClr val="bg1"/>
                        </a:solidFill>
                        <a:effectLst/>
                        <a:latin typeface="+mn-lt"/>
                        <a:ea typeface="黑体" panose="02010609060101010101" pitchFamily="49" charset="-122"/>
                      </a:endParaRPr>
                    </a:p>
                  </a:txBody>
                  <a:tcPr marL="0" marR="0" marT="0" marB="0" anchor="ctr" horzOverflow="overflow">
                    <a:solidFill>
                      <a:srgbClr val="0070C0"/>
                    </a:solidFill>
                  </a:tcPr>
                </a:tc>
              </a:tr>
              <a:tr h="413397">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1</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kumimoji="0" lang="en-US" altLang="zh-CN" sz="1400" u="none" strike="noStrike" cap="none" normalizeH="0" baseline="0" dirty="0" smtClean="0">
                          <a:ln>
                            <a:noFill/>
                          </a:ln>
                          <a:effectLst/>
                        </a:rPr>
                        <a:t>0.45~0.49</a:t>
                      </a:r>
                      <a:endParaRPr kumimoji="0" lang="en-US" altLang="zh-CN" sz="1400" i="0" u="none" strike="noStrike" cap="none" normalizeH="0" baseline="0" dirty="0" smtClean="0">
                        <a:ln>
                          <a:noFill/>
                        </a:ln>
                        <a:effectLst/>
                      </a:endParaRP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1</a:t>
                      </a:r>
                    </a:p>
                  </a:txBody>
                  <a:tcPr marL="0" marR="0" marT="0" marB="0" anchor="ctr" horzOverflow="overflow">
                    <a:solidFill>
                      <a:schemeClr val="bg1"/>
                    </a:solidFill>
                  </a:tcPr>
                </a:tc>
                <a:tc>
                  <a:txBody>
                    <a:bodyPr/>
                    <a:lstStyle/>
                    <a:p>
                      <a:pPr algn="ctr" rtl="0" fontAlgn="ctr"/>
                      <a:r>
                        <a:rPr lang="en-US" altLang="ja-JP" sz="1400" u="none" strike="noStrike" dirty="0" smtClean="0">
                          <a:latin typeface="Calibri" panose="020F0502020204030204" pitchFamily="34" charset="0"/>
                        </a:rPr>
                        <a:t>aerosol </a:t>
                      </a:r>
                      <a:r>
                        <a:rPr lang="ja-JP" altLang="en-US" sz="1400" b="1" u="none" strike="noStrike" dirty="0" smtClean="0">
                          <a:latin typeface="Calibri" panose="020F0502020204030204" pitchFamily="34" charset="0"/>
                        </a:rPr>
                        <a:t> </a:t>
                      </a:r>
                      <a:endParaRPr kumimoji="0" lang="en-US" altLang="zh-CN" sz="1400" b="0" u="none" strike="noStrike" kern="1200" cap="none" normalizeH="0" baseline="0" dirty="0" smtClean="0">
                        <a:ln>
                          <a:noFill/>
                        </a:ln>
                        <a:solidFill>
                          <a:schemeClr val="tx1"/>
                        </a:solidFill>
                        <a:effectLst/>
                        <a:latin typeface="+mn-lt"/>
                        <a:ea typeface="+mn-ea"/>
                        <a:cs typeface="+mn-cs"/>
                      </a:endParaRPr>
                    </a:p>
                  </a:txBody>
                  <a:tcPr marL="0" marR="0" marT="0" marB="0" anchor="ctr" horzOverflow="overflow">
                    <a:solidFill>
                      <a:schemeClr val="bg1"/>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defRPr/>
                      </a:pPr>
                      <a:r>
                        <a:rPr kumimoji="1" lang="en-US" altLang="ja-JP" sz="1400" kern="1200" dirty="0" smtClean="0">
                          <a:solidFill>
                            <a:schemeClr val="tx1"/>
                          </a:solidFill>
                          <a:latin typeface="Calibri" panose="020F0502020204030204" pitchFamily="34" charset="0"/>
                          <a:ea typeface="+mn-ea"/>
                          <a:cs typeface="Times New Roman" panose="02020603050405020304" pitchFamily="18" charset="0"/>
                        </a:rPr>
                        <a:t>Visible</a:t>
                      </a:r>
                      <a:endParaRPr kumimoji="1" lang="ja-JP" altLang="en-US" sz="1400" kern="1200" dirty="0" smtClean="0">
                        <a:solidFill>
                          <a:schemeClr val="tx1"/>
                        </a:solidFill>
                        <a:latin typeface="Calibri" panose="020F0502020204030204" pitchFamily="34" charset="0"/>
                        <a:ea typeface="+mn-ea"/>
                        <a:cs typeface="Times New Roman" panose="02020603050405020304" pitchFamily="18" charset="0"/>
                      </a:endParaRPr>
                    </a:p>
                  </a:txBody>
                  <a:tcPr marL="0" marR="0" marT="0" marB="0" anchor="ctr" horzOverflow="overflow">
                    <a:solidFill>
                      <a:schemeClr val="bg1"/>
                    </a:solidFill>
                  </a:tcPr>
                </a:tc>
              </a:tr>
              <a:tr h="413397">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2</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kumimoji="0" lang="en-US" altLang="zh-CN" sz="1400" u="none" strike="noStrike" cap="none" normalizeH="0" baseline="0" dirty="0" smtClean="0">
                          <a:ln>
                            <a:noFill/>
                          </a:ln>
                          <a:effectLst/>
                        </a:rPr>
                        <a:t>0.55~0.75</a:t>
                      </a:r>
                      <a:endParaRPr kumimoji="0" lang="en-US" altLang="zh-CN" sz="1400" i="0" u="none" strike="noStrike" cap="none" normalizeH="0" baseline="0" dirty="0" smtClean="0">
                        <a:ln>
                          <a:noFill/>
                        </a:ln>
                        <a:effectLst/>
                      </a:endParaRP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0.5</a:t>
                      </a:r>
                      <a:r>
                        <a:rPr kumimoji="0" lang="zh-CN" altLang="en-US" sz="1400" b="0" u="none" strike="noStrike" kern="1200" cap="none" normalizeH="0" baseline="0" dirty="0" smtClean="0">
                          <a:ln>
                            <a:noFill/>
                          </a:ln>
                          <a:solidFill>
                            <a:schemeClr val="tx1"/>
                          </a:solidFill>
                          <a:effectLst/>
                          <a:latin typeface="+mn-lt"/>
                          <a:ea typeface="+mn-ea"/>
                          <a:cs typeface="+mn-cs"/>
                        </a:rPr>
                        <a:t>～</a:t>
                      </a:r>
                      <a:r>
                        <a:rPr kumimoji="0" lang="en-US" altLang="zh-CN" sz="1400" b="0" u="none" strike="noStrike" kern="1200" cap="none" normalizeH="0" baseline="0" dirty="0" smtClean="0">
                          <a:ln>
                            <a:noFill/>
                          </a:ln>
                          <a:solidFill>
                            <a:schemeClr val="tx1"/>
                          </a:solidFill>
                          <a:effectLst/>
                          <a:latin typeface="+mn-lt"/>
                          <a:ea typeface="+mn-ea"/>
                          <a:cs typeface="+mn-cs"/>
                        </a:rPr>
                        <a:t>1</a:t>
                      </a:r>
                    </a:p>
                  </a:txBody>
                  <a:tcPr marL="0" marR="0" marT="0" marB="0" anchor="ctr" horzOverflow="overflow">
                    <a:solidFill>
                      <a:schemeClr val="bg1"/>
                    </a:solidFill>
                  </a:tcPr>
                </a:tc>
                <a:tc>
                  <a:txBody>
                    <a:bodyPr/>
                    <a:lstStyle/>
                    <a:p>
                      <a:pPr algn="ctr" rtl="0" fontAlgn="ctr"/>
                      <a:r>
                        <a:rPr lang="en-US" altLang="ja-JP" sz="1400" b="0" u="none" strike="noStrike" dirty="0" smtClean="0">
                          <a:latin typeface="Calibri" panose="020F0502020204030204" pitchFamily="34" charset="0"/>
                        </a:rPr>
                        <a:t>low cloud, fog</a:t>
                      </a:r>
                      <a:endParaRPr lang="ja-JP" altLang="en-US" sz="1400" b="1" i="0" u="none" strike="noStrike" dirty="0" smtClean="0">
                        <a:solidFill>
                          <a:srgbClr val="FF0000"/>
                        </a:solidFill>
                        <a:latin typeface="Calibri" panose="020F0502020204030204" pitchFamily="34" charset="0"/>
                        <a:ea typeface="+mn-ea"/>
                        <a:cs typeface="Times New Roman" panose="02020603050405020304" pitchFamily="18" charset="0"/>
                      </a:endParaRPr>
                    </a:p>
                  </a:txBody>
                  <a:tcPr marL="0" marR="0" marT="0" marB="0" anchor="ctr" horzOverflow="overflow">
                    <a:solidFill>
                      <a:schemeClr val="bg1"/>
                    </a:solidFill>
                  </a:tcPr>
                </a:tc>
                <a:tc vMerge="1">
                  <a:txBody>
                    <a:bodyPr/>
                    <a:lstStyle/>
                    <a:p>
                      <a:endParaRPr lang="zh-CN"/>
                    </a:p>
                  </a:txBody>
                  <a:tcPr marL="0" marR="0" marT="0" marB="0" anchor="ctr" horzOverflow="overflow">
                    <a:solidFill>
                      <a:schemeClr val="bg1"/>
                    </a:solidFill>
                  </a:tcPr>
                </a:tc>
              </a:tr>
              <a:tr h="25005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3</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kumimoji="0" lang="en-US" altLang="zh-CN" sz="1400" u="none" strike="noStrike" cap="none" normalizeH="0" baseline="0" dirty="0" smtClean="0">
                          <a:ln>
                            <a:noFill/>
                          </a:ln>
                          <a:effectLst/>
                        </a:rPr>
                        <a:t>0.75~0.90</a:t>
                      </a:r>
                      <a:endParaRPr kumimoji="0" lang="en-US" altLang="zh-CN" sz="1400" i="0" u="none" strike="noStrike" cap="none" normalizeH="0" baseline="0" dirty="0" smtClean="0">
                        <a:ln>
                          <a:noFill/>
                        </a:ln>
                        <a:effectLst/>
                      </a:endParaRP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1</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ja-JP" sz="1400" b="0" u="none" strike="noStrike" dirty="0" smtClean="0">
                          <a:latin typeface="Calibri" panose="020F0502020204030204" pitchFamily="34" charset="0"/>
                        </a:rPr>
                        <a:t>vegetation</a:t>
                      </a:r>
                      <a:endParaRPr lang="en-US" altLang="ja-JP" sz="1400" b="1" u="none" strike="noStrike" dirty="0" smtClean="0">
                        <a:latin typeface="Calibri" panose="020F0502020204030204" pitchFamily="34" charset="0"/>
                      </a:endParaRPr>
                    </a:p>
                  </a:txBody>
                  <a:tcPr marL="0" marR="0" marT="0" marB="0" anchor="ctr" horzOverflow="overflow">
                    <a:solidFill>
                      <a:schemeClr val="bg1"/>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ja-JP" sz="1400" dirty="0" smtClean="0">
                          <a:latin typeface="Calibri" panose="020F0502020204030204" pitchFamily="34" charset="0"/>
                        </a:rPr>
                        <a:t>Near Infrared</a:t>
                      </a:r>
                      <a:endParaRPr kumimoji="1" lang="ja-JP" altLang="en-US" sz="1400" kern="1200" dirty="0" smtClean="0">
                        <a:solidFill>
                          <a:schemeClr val="tx1"/>
                        </a:solidFill>
                        <a:latin typeface="Calibri" panose="020F0502020204030204" pitchFamily="34" charset="0"/>
                        <a:ea typeface="+mn-ea"/>
                        <a:cs typeface="Times New Roman" panose="02020603050405020304" pitchFamily="18" charset="0"/>
                      </a:endParaRPr>
                    </a:p>
                  </a:txBody>
                  <a:tcPr marL="0" marR="0" marT="0" marB="0" anchor="ctr" horzOverflow="overflow">
                    <a:solidFill>
                      <a:schemeClr val="bg1"/>
                    </a:solidFill>
                  </a:tcPr>
                </a:tc>
              </a:tr>
              <a:tr h="26214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4</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kumimoji="0" lang="en-US" altLang="zh-CN" sz="1400" u="none" strike="noStrike" cap="none" normalizeH="0" baseline="0" dirty="0" smtClean="0">
                          <a:ln>
                            <a:noFill/>
                          </a:ln>
                          <a:effectLst/>
                        </a:rPr>
                        <a:t>1.36~1.39</a:t>
                      </a:r>
                      <a:endParaRPr kumimoji="0" lang="en-US" altLang="zh-CN" sz="1400" i="0" u="none" strike="noStrike" cap="none" normalizeH="0" baseline="0" dirty="0" smtClean="0">
                        <a:ln>
                          <a:noFill/>
                        </a:ln>
                        <a:effectLst/>
                      </a:endParaRP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2</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cirrus</a:t>
                      </a:r>
                    </a:p>
                  </a:txBody>
                  <a:tcPr marL="0" marR="0" marT="0" marB="0" anchor="ctr" horzOverflow="overflow">
                    <a:solidFill>
                      <a:schemeClr val="bg1"/>
                    </a:solidFill>
                  </a:tcPr>
                </a:tc>
                <a:tc vMerge="1">
                  <a:txBody>
                    <a:bodyPr/>
                    <a:lstStyle/>
                    <a:p>
                      <a:endParaRPr lang="zh-CN"/>
                    </a:p>
                  </a:txBody>
                  <a:tcPr marL="0" marR="0" marT="0" marB="0" anchor="ctr" horzOverflow="overflow">
                    <a:solidFill>
                      <a:schemeClr val="bg1"/>
                    </a:solidFill>
                  </a:tcPr>
                </a:tc>
              </a:tr>
              <a:tr h="26214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5</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kumimoji="0" lang="en-US" altLang="zh-CN" sz="1400" u="none" strike="noStrike" cap="none" normalizeH="0" baseline="0" dirty="0" smtClean="0">
                          <a:ln>
                            <a:noFill/>
                          </a:ln>
                          <a:effectLst/>
                        </a:rPr>
                        <a:t>1.58~1.64</a:t>
                      </a:r>
                      <a:endParaRPr kumimoji="0" lang="en-US" altLang="zh-CN" sz="1400" i="0" u="none" strike="noStrike" cap="none" normalizeH="0" baseline="0" dirty="0" smtClean="0">
                        <a:ln>
                          <a:noFill/>
                        </a:ln>
                        <a:effectLst/>
                      </a:endParaRP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2</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ja-JP" sz="1400" b="0" u="none" strike="noStrike" dirty="0" smtClean="0">
                          <a:latin typeface="Calibri" panose="020F0502020204030204" pitchFamily="34" charset="0"/>
                        </a:rPr>
                        <a:t>Cloud, snow</a:t>
                      </a:r>
                    </a:p>
                  </a:txBody>
                  <a:tcPr marL="0" marR="0" marT="0" marB="0" anchor="ctr" horzOverflow="overflow">
                    <a:solidFill>
                      <a:schemeClr val="bg1"/>
                    </a:solidFill>
                  </a:tcPr>
                </a:tc>
                <a:tc vMerge="1">
                  <a:txBody>
                    <a:bodyPr/>
                    <a:lstStyle/>
                    <a:p>
                      <a:endParaRPr lang="zh-CN"/>
                    </a:p>
                  </a:txBody>
                  <a:tcPr marL="0" marR="0" marT="0" marB="0" anchor="ctr" horzOverflow="overflow">
                    <a:solidFill>
                      <a:schemeClr val="bg1"/>
                    </a:solidFill>
                  </a:tcPr>
                </a:tc>
              </a:tr>
              <a:tr h="26214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6</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kumimoji="0" lang="en-US" altLang="zh-CN" sz="1400" u="none" strike="noStrike" cap="none" normalizeH="0" baseline="0" dirty="0" smtClean="0">
                          <a:ln>
                            <a:noFill/>
                          </a:ln>
                          <a:effectLst/>
                        </a:rPr>
                        <a:t>2.1~2.35</a:t>
                      </a:r>
                      <a:endParaRPr kumimoji="0" lang="en-US" altLang="zh-CN" sz="1400" i="0" u="none" strike="noStrike" cap="none" normalizeH="0" baseline="0" dirty="0" smtClean="0">
                        <a:ln>
                          <a:noFill/>
                        </a:ln>
                        <a:effectLst/>
                      </a:endParaRP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2</a:t>
                      </a:r>
                      <a:r>
                        <a:rPr kumimoji="0" lang="zh-CN" altLang="en-US" sz="1400" b="0" u="none" strike="noStrike" kern="1200" cap="none" normalizeH="0" baseline="0" dirty="0" smtClean="0">
                          <a:ln>
                            <a:noFill/>
                          </a:ln>
                          <a:solidFill>
                            <a:schemeClr val="tx1"/>
                          </a:solidFill>
                          <a:effectLst/>
                          <a:latin typeface="+mn-lt"/>
                          <a:ea typeface="+mn-ea"/>
                          <a:cs typeface="+mn-cs"/>
                        </a:rPr>
                        <a:t>～</a:t>
                      </a:r>
                      <a:r>
                        <a:rPr kumimoji="0" lang="en-US" altLang="zh-CN" sz="1400" b="0" u="none" strike="noStrike" kern="1200" cap="none" normalizeH="0" baseline="0" dirty="0" smtClean="0">
                          <a:ln>
                            <a:noFill/>
                          </a:ln>
                          <a:solidFill>
                            <a:schemeClr val="tx1"/>
                          </a:solidFill>
                          <a:effectLst/>
                          <a:latin typeface="+mn-lt"/>
                          <a:ea typeface="+mn-ea"/>
                          <a:cs typeface="+mn-cs"/>
                        </a:rPr>
                        <a:t>4</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ja-JP" sz="1400" u="none" strike="noStrike" dirty="0" smtClean="0">
                          <a:latin typeface="Calibri" panose="020F0502020204030204" pitchFamily="34" charset="0"/>
                        </a:rPr>
                        <a:t>Cirrus,</a:t>
                      </a:r>
                      <a:r>
                        <a:rPr lang="en-US" altLang="ja-JP" sz="1400" u="none" strike="noStrike" baseline="0" dirty="0" smtClean="0">
                          <a:latin typeface="Calibri" panose="020F0502020204030204" pitchFamily="34" charset="0"/>
                        </a:rPr>
                        <a:t> aerosol</a:t>
                      </a:r>
                      <a:endParaRPr lang="ja-JP" altLang="en-US" sz="1400" b="0" i="0" u="none" strike="noStrike" dirty="0" smtClean="0">
                        <a:solidFill>
                          <a:srgbClr val="000000"/>
                        </a:solidFill>
                        <a:latin typeface="Calibri" panose="020F0502020204030204" pitchFamily="34" charset="0"/>
                        <a:ea typeface="+mn-ea"/>
                        <a:cs typeface="Times New Roman" panose="02020603050405020304" pitchFamily="18" charset="0"/>
                      </a:endParaRPr>
                    </a:p>
                  </a:txBody>
                  <a:tcPr marL="0" marR="0" marT="0" marB="0" anchor="ctr" horzOverflow="overflow">
                    <a:solidFill>
                      <a:schemeClr val="bg1"/>
                    </a:solidFill>
                  </a:tcPr>
                </a:tc>
                <a:tc vMerge="1">
                  <a:txBody>
                    <a:bodyPr/>
                    <a:lstStyle/>
                    <a:p>
                      <a:endParaRPr lang="zh-CN"/>
                    </a:p>
                  </a:txBody>
                  <a:tcPr marL="0" marR="0" marT="0" marB="0" anchor="ctr" horzOverflow="overflow">
                    <a:solidFill>
                      <a:schemeClr val="bg1"/>
                    </a:solidFill>
                  </a:tcPr>
                </a:tc>
              </a:tr>
              <a:tr h="26267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7</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kumimoji="0" lang="en-US" altLang="zh-CN" sz="1400" u="none" strike="noStrike" cap="none" normalizeH="0" baseline="0" dirty="0" smtClean="0">
                          <a:ln>
                            <a:noFill/>
                          </a:ln>
                          <a:effectLst/>
                        </a:rPr>
                        <a:t>3.5~4.0 (high)</a:t>
                      </a:r>
                      <a:endParaRPr kumimoji="0" lang="en-US" altLang="zh-CN" sz="1400" i="0" u="none" strike="noStrike" cap="none" normalizeH="0" baseline="0" dirty="0" smtClean="0">
                        <a:ln>
                          <a:noFill/>
                        </a:ln>
                        <a:effectLst/>
                      </a:endParaRP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2</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ja-JP" sz="1400" b="0" u="none" strike="noStrike" dirty="0" smtClean="0">
                          <a:latin typeface="Calibri" panose="020F0502020204030204" pitchFamily="34" charset="0"/>
                        </a:rPr>
                        <a:t>forest fire</a:t>
                      </a:r>
                      <a:endParaRPr lang="ja-JP" altLang="en-US" sz="1400" b="0" i="0" u="none" strike="noStrike" dirty="0" smtClean="0">
                        <a:solidFill>
                          <a:srgbClr val="000000"/>
                        </a:solidFill>
                        <a:latin typeface="Calibri" panose="020F0502020204030204" pitchFamily="34" charset="0"/>
                        <a:ea typeface="+mn-ea"/>
                        <a:cs typeface="Times New Roman" panose="02020603050405020304" pitchFamily="18" charset="0"/>
                      </a:endParaRPr>
                    </a:p>
                  </a:txBody>
                  <a:tcPr marL="0" marR="0" marT="0" marB="0" anchor="ctr" horzOverflow="overflow">
                    <a:solidFill>
                      <a:schemeClr val="bg1"/>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ja-JP" sz="1400" kern="1200" dirty="0" smtClean="0">
                          <a:solidFill>
                            <a:schemeClr val="tx1"/>
                          </a:solidFill>
                          <a:latin typeface="Calibri" panose="020F0502020204030204" pitchFamily="34" charset="0"/>
                          <a:ea typeface="+mn-ea"/>
                          <a:cs typeface="Times New Roman" panose="02020603050405020304" pitchFamily="18" charset="0"/>
                        </a:rPr>
                        <a:t>Middle</a:t>
                      </a:r>
                      <a:r>
                        <a:rPr kumimoji="1" lang="en-US" altLang="ja-JP" sz="1400" kern="1200" baseline="0" dirty="0" smtClean="0">
                          <a:solidFill>
                            <a:schemeClr val="tx1"/>
                          </a:solidFill>
                          <a:latin typeface="Calibri" panose="020F0502020204030204" pitchFamily="34" charset="0"/>
                          <a:ea typeface="+mn-ea"/>
                          <a:cs typeface="Times New Roman" panose="02020603050405020304" pitchFamily="18" charset="0"/>
                        </a:rPr>
                        <a:t> Infrared</a:t>
                      </a:r>
                      <a:endParaRPr kumimoji="1" lang="ja-JP" altLang="en-US" sz="1400" kern="1200" dirty="0" smtClean="0">
                        <a:solidFill>
                          <a:schemeClr val="tx1"/>
                        </a:solidFill>
                        <a:latin typeface="Calibri" panose="020F0502020204030204" pitchFamily="34" charset="0"/>
                        <a:ea typeface="+mn-ea"/>
                        <a:cs typeface="Times New Roman" panose="02020603050405020304" pitchFamily="18" charset="0"/>
                      </a:endParaRPr>
                    </a:p>
                  </a:txBody>
                  <a:tcPr marL="0" marR="0" marT="0" marB="0" anchor="ctr" horzOverflow="overflow">
                    <a:solidFill>
                      <a:schemeClr val="bg1"/>
                    </a:solidFill>
                  </a:tcPr>
                </a:tc>
              </a:tr>
              <a:tr h="413397">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8</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kumimoji="0" lang="en-US" altLang="zh-CN" sz="1400" u="none" strike="noStrike" cap="none" normalizeH="0" baseline="0" dirty="0" smtClean="0">
                          <a:ln>
                            <a:noFill/>
                          </a:ln>
                          <a:effectLst/>
                        </a:rPr>
                        <a:t>3.5~4.0 (low) </a:t>
                      </a:r>
                      <a:endParaRPr kumimoji="0" lang="en-US" altLang="zh-CN" sz="1400" i="0" u="none" strike="noStrike" cap="none" normalizeH="0" baseline="0" dirty="0" smtClean="0">
                        <a:ln>
                          <a:noFill/>
                        </a:ln>
                        <a:effectLst/>
                      </a:endParaRP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4</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ja-JP" sz="1400" b="0" u="none" strike="noStrike" dirty="0" smtClean="0">
                          <a:latin typeface="Calibri" panose="020F0502020204030204" pitchFamily="34" charset="0"/>
                        </a:rPr>
                        <a:t>low cloud, fog, forest fire</a:t>
                      </a:r>
                      <a:endParaRPr lang="ja-JP" altLang="en-US" sz="1400" b="0" i="0" u="none" strike="noStrike" dirty="0" smtClean="0">
                        <a:solidFill>
                          <a:srgbClr val="000000"/>
                        </a:solidFill>
                        <a:latin typeface="Calibri" panose="020F0502020204030204" pitchFamily="34" charset="0"/>
                        <a:ea typeface="+mn-ea"/>
                        <a:cs typeface="Times New Roman" panose="02020603050405020304" pitchFamily="18" charset="0"/>
                      </a:endParaRPr>
                    </a:p>
                  </a:txBody>
                  <a:tcPr marL="0" marR="0" marT="0" marB="0" anchor="ctr" horzOverflow="overflow">
                    <a:solidFill>
                      <a:schemeClr val="bg1"/>
                    </a:solidFill>
                  </a:tcPr>
                </a:tc>
                <a:tc vMerge="1">
                  <a:txBody>
                    <a:bodyPr/>
                    <a:lstStyle/>
                    <a:p>
                      <a:endParaRPr lang="zh-CN"/>
                    </a:p>
                  </a:txBody>
                  <a:tcPr marL="0" marR="0" marT="0" marB="0" anchor="ctr" horzOverflow="overflow">
                    <a:solidFill>
                      <a:schemeClr val="bg1"/>
                    </a:solidFill>
                  </a:tcPr>
                </a:tc>
              </a:tr>
              <a:tr h="413397">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9</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kumimoji="0" lang="en-US" altLang="zh-CN" sz="1400" i="0" u="none" strike="noStrike" cap="none" normalizeH="0" baseline="0" dirty="0" smtClean="0">
                          <a:ln>
                            <a:noFill/>
                          </a:ln>
                          <a:effectLst/>
                        </a:rPr>
                        <a:t>5.8~6.7</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4</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ja-JP" sz="1400" b="0" u="none" strike="noStrike" dirty="0" smtClean="0">
                          <a:latin typeface="Calibri" panose="020F0502020204030204" pitchFamily="34" charset="0"/>
                        </a:rPr>
                        <a:t>mid- and upper level moisture</a:t>
                      </a:r>
                    </a:p>
                  </a:txBody>
                  <a:tcPr marL="0" marR="0" marT="0" marB="0" anchor="ctr" horzOverflow="overflow">
                    <a:solidFill>
                      <a:schemeClr val="bg1"/>
                    </a:solidFill>
                  </a:tcPr>
                </a:tc>
                <a:tc rowSpan="6">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ja-JP" sz="1400" kern="1200" dirty="0" smtClean="0">
                          <a:solidFill>
                            <a:schemeClr val="tx1"/>
                          </a:solidFill>
                          <a:latin typeface="Calibri" panose="020F0502020204030204" pitchFamily="34" charset="0"/>
                          <a:ea typeface="+mn-ea"/>
                          <a:cs typeface="Times New Roman" panose="02020603050405020304" pitchFamily="18" charset="0"/>
                        </a:rPr>
                        <a:t>Infrared</a:t>
                      </a:r>
                      <a:endParaRPr kumimoji="1" lang="ja-JP" altLang="en-US" sz="1400" kern="1200" dirty="0" smtClean="0">
                        <a:solidFill>
                          <a:schemeClr val="tx1"/>
                        </a:solidFill>
                        <a:latin typeface="Calibri" panose="020F0502020204030204" pitchFamily="34"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1" lang="ja-JP" altLang="en-US" sz="1400" kern="1200" dirty="0" smtClean="0">
                        <a:solidFill>
                          <a:schemeClr val="tx1"/>
                        </a:solidFill>
                        <a:latin typeface="Calibri" panose="020F0502020204030204" pitchFamily="34" charset="0"/>
                        <a:ea typeface="+mn-ea"/>
                        <a:cs typeface="Times New Roman" panose="02020603050405020304" pitchFamily="18" charset="0"/>
                      </a:endParaRPr>
                    </a:p>
                  </a:txBody>
                  <a:tcPr marL="0" marR="0" marT="0" marB="0" anchor="ctr" horzOverflow="overflow">
                    <a:solidFill>
                      <a:schemeClr val="bg1"/>
                    </a:solidFill>
                  </a:tcPr>
                </a:tc>
              </a:tr>
              <a:tr h="20669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10</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kumimoji="0" lang="en-US" altLang="zh-CN" sz="1400" i="0" u="none" strike="noStrike" cap="none" normalizeH="0" baseline="0" dirty="0" smtClean="0">
                          <a:ln>
                            <a:noFill/>
                          </a:ln>
                          <a:effectLst/>
                        </a:rPr>
                        <a:t>6.9~7.3</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4</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ja-JP" sz="1400" b="0" u="none" strike="noStrike" dirty="0" smtClean="0">
                          <a:latin typeface="Calibri" panose="020F0502020204030204" pitchFamily="34" charset="0"/>
                        </a:rPr>
                        <a:t>mid-  level moisture</a:t>
                      </a:r>
                    </a:p>
                  </a:txBody>
                  <a:tcPr marL="0" marR="0" marT="0" marB="0" anchor="ctr" horzOverflow="overflow">
                    <a:solidFill>
                      <a:schemeClr val="bg1"/>
                    </a:solidFill>
                  </a:tcPr>
                </a:tc>
                <a:tc vMerge="1">
                  <a:txBody>
                    <a:bodyPr/>
                    <a:lstStyle/>
                    <a:p>
                      <a:endParaRPr lang="zh-CN"/>
                    </a:p>
                  </a:txBody>
                  <a:tcPr marL="0" marR="0" marT="0" marB="0" anchor="ctr" horzOverflow="overflow">
                    <a:solidFill>
                      <a:schemeClr val="bg1"/>
                    </a:solidFill>
                  </a:tcPr>
                </a:tc>
              </a:tr>
              <a:tr h="26214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11</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kumimoji="0" lang="en-US" altLang="zh-CN" sz="1400" u="none" strike="noStrike" cap="none" normalizeH="0" baseline="0" dirty="0" smtClean="0">
                          <a:ln>
                            <a:noFill/>
                          </a:ln>
                          <a:effectLst/>
                        </a:rPr>
                        <a:t>8.0~9.0</a:t>
                      </a:r>
                      <a:endParaRPr kumimoji="0" lang="en-US" altLang="zh-CN" sz="1400" i="0" u="none" strike="noStrike" cap="none" normalizeH="0" baseline="0" dirty="0" smtClean="0">
                        <a:ln>
                          <a:noFill/>
                        </a:ln>
                        <a:effectLst/>
                      </a:endParaRP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4</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ja-JP" sz="1400" u="none" strike="noStrike" dirty="0" smtClean="0">
                          <a:latin typeface="Calibri" panose="020F0502020204030204" pitchFamily="34" charset="0"/>
                        </a:rPr>
                        <a:t>cloud phase, SO2</a:t>
                      </a:r>
                      <a:endParaRPr lang="en-US" sz="1400" b="0" i="0" u="none" strike="noStrike" dirty="0" smtClean="0">
                        <a:solidFill>
                          <a:srgbClr val="000000"/>
                        </a:solidFill>
                        <a:latin typeface="Calibri" panose="020F0502020204030204" pitchFamily="34" charset="0"/>
                        <a:ea typeface="+mn-ea"/>
                        <a:cs typeface="Times New Roman" panose="02020603050405020304" pitchFamily="18" charset="0"/>
                      </a:endParaRPr>
                    </a:p>
                  </a:txBody>
                  <a:tcPr marL="0" marR="0" marT="0" marB="0" anchor="ctr" horzOverflow="overflow">
                    <a:solidFill>
                      <a:schemeClr val="bg1"/>
                    </a:solidFill>
                  </a:tcPr>
                </a:tc>
                <a:tc vMerge="1">
                  <a:txBody>
                    <a:bodyPr/>
                    <a:lstStyle/>
                    <a:p>
                      <a:endParaRPr lang="zh-CN"/>
                    </a:p>
                  </a:txBody>
                  <a:tcPr marL="0" marR="0" marT="0" marB="0" anchor="ctr" horzOverflow="overflow">
                    <a:solidFill>
                      <a:schemeClr val="bg1"/>
                    </a:solidFill>
                  </a:tcPr>
                </a:tc>
              </a:tr>
              <a:tr h="413397">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12</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lang="en-US" altLang="zh-CN" sz="1400" dirty="0" smtClean="0">
                          <a:ln>
                            <a:noFill/>
                          </a:ln>
                          <a:effectLst/>
                          <a:sym typeface="+mn-ea"/>
                        </a:rPr>
                        <a:t>10.3~11.3</a:t>
                      </a:r>
                      <a:endParaRPr kumimoji="0" lang="en-US" altLang="zh-CN" sz="1400" i="0" u="none" strike="noStrike" cap="none" normalizeH="0" baseline="0" dirty="0" smtClean="0">
                        <a:ln>
                          <a:noFill/>
                        </a:ln>
                        <a:effectLst/>
                        <a:sym typeface="+mn-ea"/>
                      </a:endParaRP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4</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zh-CN" sz="1400" u="none" strike="noStrike" dirty="0" smtClean="0"/>
                        <a:t>cloud imagery, sea surface temperature</a:t>
                      </a:r>
                      <a:endParaRPr lang="zh-CN" altLang="en-US" sz="1400" b="0" i="0" u="none" strike="noStrike" dirty="0" smtClean="0">
                        <a:solidFill>
                          <a:srgbClr val="000000"/>
                        </a:solidFill>
                        <a:latin typeface="HGP明朝E" panose="02020900000000000000" pitchFamily="18" charset="-128"/>
                        <a:ea typeface="HGP明朝E" panose="02020900000000000000" pitchFamily="18" charset="-128"/>
                        <a:cs typeface="Times New Roman" panose="02020603050405020304" pitchFamily="18" charset="0"/>
                      </a:endParaRPr>
                    </a:p>
                  </a:txBody>
                  <a:tcPr marL="0" marR="0" marT="0" marB="0" anchor="ctr" horzOverflow="overflow">
                    <a:solidFill>
                      <a:schemeClr val="bg1"/>
                    </a:solidFill>
                  </a:tcPr>
                </a:tc>
                <a:tc vMerge="1">
                  <a:txBody>
                    <a:bodyPr/>
                    <a:lstStyle/>
                    <a:p>
                      <a:endParaRPr lang="zh-CN"/>
                    </a:p>
                  </a:txBody>
                  <a:tcPr marL="0" marR="0" marT="0" marB="0" anchor="ctr" horzOverflow="overflow">
                    <a:solidFill>
                      <a:schemeClr val="bg1"/>
                    </a:solidFill>
                  </a:tcPr>
                </a:tc>
              </a:tr>
              <a:tr h="413397">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13</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kumimoji="0" lang="en-US" altLang="zh-CN" sz="1400" u="none" strike="noStrike" cap="none" normalizeH="0" baseline="0" dirty="0" smtClean="0">
                          <a:ln>
                            <a:noFill/>
                          </a:ln>
                          <a:effectLst/>
                        </a:rPr>
                        <a:t>11.5~12.5</a:t>
                      </a:r>
                      <a:endParaRPr kumimoji="0" lang="en-US" altLang="zh-CN" sz="1400" i="0" u="none" strike="noStrike" cap="none" normalizeH="0" baseline="0" dirty="0" smtClean="0">
                        <a:ln>
                          <a:noFill/>
                        </a:ln>
                        <a:effectLst/>
                      </a:endParaRP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4</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zh-CN" sz="1400" u="none" strike="noStrike" dirty="0" smtClean="0"/>
                        <a:t>cloud imagery, sea surface temperature</a:t>
                      </a:r>
                      <a:endParaRPr lang="zh-CN" altLang="en-US" sz="1400" b="0" i="0" u="none" strike="noStrike" dirty="0" smtClean="0">
                        <a:solidFill>
                          <a:srgbClr val="000000"/>
                        </a:solidFill>
                        <a:latin typeface="HGP明朝E" panose="02020900000000000000" pitchFamily="18" charset="-128"/>
                        <a:ea typeface="HGP明朝E" panose="02020900000000000000" pitchFamily="18" charset="-128"/>
                        <a:cs typeface="Times New Roman" panose="02020603050405020304" pitchFamily="18" charset="0"/>
                      </a:endParaRPr>
                    </a:p>
                  </a:txBody>
                  <a:tcPr marL="0" marR="0" marT="0" marB="0" anchor="ctr" horzOverflow="overflow">
                    <a:solidFill>
                      <a:schemeClr val="bg1"/>
                    </a:solidFill>
                  </a:tcPr>
                </a:tc>
                <a:tc vMerge="1">
                  <a:txBody>
                    <a:bodyPr/>
                    <a:lstStyle/>
                    <a:p>
                      <a:endParaRPr lang="zh-CN"/>
                    </a:p>
                  </a:txBody>
                  <a:tcPr marL="0" marR="0" marT="0" marB="0" anchor="ctr" horzOverflow="overflow">
                    <a:solidFill>
                      <a:schemeClr val="bg1"/>
                    </a:solidFill>
                  </a:tcPr>
                </a:tc>
              </a:tr>
              <a:tr h="26206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u="none" strike="noStrike" kern="1200" cap="none" normalizeH="0" baseline="0" dirty="0" smtClean="0">
                          <a:ln>
                            <a:noFill/>
                          </a:ln>
                          <a:solidFill>
                            <a:schemeClr val="bg1"/>
                          </a:solidFill>
                          <a:effectLst/>
                          <a:latin typeface="+mn-lt"/>
                          <a:ea typeface="+mn-ea"/>
                          <a:cs typeface="+mn-cs"/>
                        </a:rPr>
                        <a:t>14</a:t>
                      </a:r>
                    </a:p>
                  </a:txBody>
                  <a:tcPr marL="0" marR="0" marT="0" marB="0" anchor="ctr" horzOverflow="overflow">
                    <a:solidFill>
                      <a:srgbClr val="0070C0"/>
                    </a:solidFill>
                  </a:tcPr>
                </a:tc>
                <a:tc>
                  <a:txBody>
                    <a:bodyPr/>
                    <a:lstStyle/>
                    <a:p>
                      <a:pPr marL="0" marR="0" lvl="0" algn="ctr" defTabSz="914400" rtl="0" eaLnBrk="1" fontAlgn="base" latinLnBrk="0" hangingPunct="1">
                        <a:lnSpc>
                          <a:spcPct val="100000"/>
                        </a:lnSpc>
                        <a:buClrTx/>
                        <a:buSzTx/>
                        <a:buFontTx/>
                        <a:buNone/>
                      </a:pPr>
                      <a:r>
                        <a:rPr kumimoji="0" lang="en-US" altLang="zh-CN" sz="1400" u="none" strike="noStrike" cap="none" normalizeH="0" baseline="0" dirty="0" smtClean="0">
                          <a:ln>
                            <a:noFill/>
                          </a:ln>
                          <a:effectLst/>
                        </a:rPr>
                        <a:t>13.2~13.8</a:t>
                      </a:r>
                      <a:endParaRPr kumimoji="0" lang="en-US" altLang="zh-CN" sz="1400" i="0" u="none" strike="noStrike" cap="none" normalizeH="0" baseline="0" dirty="0" smtClean="0">
                        <a:ln>
                          <a:noFill/>
                        </a:ln>
                        <a:effectLst/>
                      </a:endParaRP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u="none" strike="noStrike" kern="1200" cap="none" normalizeH="0" baseline="0" dirty="0" smtClean="0">
                          <a:ln>
                            <a:noFill/>
                          </a:ln>
                          <a:solidFill>
                            <a:schemeClr val="tx1"/>
                          </a:solidFill>
                          <a:effectLst/>
                          <a:latin typeface="+mn-lt"/>
                          <a:ea typeface="+mn-ea"/>
                          <a:cs typeface="+mn-cs"/>
                        </a:rPr>
                        <a:t>4</a:t>
                      </a:r>
                    </a:p>
                  </a:txBody>
                  <a:tcPr marL="0" marR="0" marT="0" marB="0" anchor="ct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ja-JP" sz="1400" u="none" strike="noStrike" dirty="0" smtClean="0"/>
                        <a:t>cloud top height</a:t>
                      </a:r>
                      <a:endParaRPr lang="ja-JP" altLang="en-US" sz="1400" b="0" i="0" u="none" strike="noStrike" dirty="0" smtClean="0">
                        <a:solidFill>
                          <a:srgbClr val="000000"/>
                        </a:solidFill>
                        <a:latin typeface="+mn-ea"/>
                        <a:ea typeface="+mn-ea"/>
                        <a:cs typeface="Times New Roman" panose="02020603050405020304" pitchFamily="18" charset="0"/>
                      </a:endParaRPr>
                    </a:p>
                  </a:txBody>
                  <a:tcPr marL="0" marR="0" marT="0" marB="0" anchor="ctr" horzOverflow="overflow">
                    <a:solidFill>
                      <a:schemeClr val="bg1"/>
                    </a:solidFill>
                  </a:tcPr>
                </a:tc>
                <a:tc vMerge="1">
                  <a:txBody>
                    <a:bodyPr/>
                    <a:lstStyle/>
                    <a:p>
                      <a:endParaRPr lang="zh-CN"/>
                    </a:p>
                  </a:txBody>
                  <a:tcPr marL="0" marR="0" marT="0" marB="0" anchor="ctr" horzOverflow="overflow">
                    <a:solidFill>
                      <a:schemeClr val="bg1"/>
                    </a:solidFill>
                  </a:tcPr>
                </a:tc>
              </a:tr>
            </a:tbl>
          </a:graphicData>
        </a:graphic>
      </p:graphicFrame>
      <p:sp>
        <p:nvSpPr>
          <p:cNvPr id="21" name="円/楕円 20"/>
          <p:cNvSpPr/>
          <p:nvPr/>
        </p:nvSpPr>
        <p:spPr>
          <a:xfrm>
            <a:off x="328085" y="2147392"/>
            <a:ext cx="30819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333165" y="3248875"/>
            <a:ext cx="30819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円/楕円 9"/>
          <p:cNvSpPr/>
          <p:nvPr/>
        </p:nvSpPr>
        <p:spPr>
          <a:xfrm>
            <a:off x="333165" y="5214083"/>
            <a:ext cx="30819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286500" y="754380"/>
            <a:ext cx="2571750" cy="3539430"/>
          </a:xfrm>
          <a:prstGeom prst="rect">
            <a:avLst/>
          </a:prstGeom>
        </p:spPr>
        <p:txBody>
          <a:bodyPr wrap="square">
            <a:spAutoFit/>
          </a:bodyPr>
          <a:lstStyle/>
          <a:p>
            <a:pPr algn="just"/>
            <a:r>
              <a:rPr lang="en-US" altLang="ja-JP" sz="1600" dirty="0"/>
              <a:t>This scheme is displayed by  compositing </a:t>
            </a:r>
            <a:r>
              <a:rPr lang="en-US" altLang="ja-JP" sz="1600" dirty="0" smtClean="0"/>
              <a:t>visible channel B02(0.65</a:t>
            </a:r>
            <a:r>
              <a:rPr lang="en-US" altLang="zh-CN" sz="1600" b="1" dirty="0" smtClean="0">
                <a:solidFill>
                  <a:schemeClr val="bg1"/>
                </a:solidFill>
              </a:rPr>
              <a:t> </a:t>
            </a:r>
            <a:r>
              <a:rPr lang="en-US" altLang="zh-CN" sz="1600" dirty="0" err="1" smtClean="0"/>
              <a:t>μm</a:t>
            </a:r>
            <a:r>
              <a:rPr lang="en-US" altLang="ja-JP" sz="1600" dirty="0" smtClean="0"/>
              <a:t>) , near infrared channel B06(2.2</a:t>
            </a:r>
            <a:r>
              <a:rPr lang="en-US" altLang="zh-CN" sz="1600" dirty="0" smtClean="0"/>
              <a:t>μm</a:t>
            </a:r>
            <a:r>
              <a:rPr lang="en-US" altLang="ja-JP" sz="1600" dirty="0" smtClean="0"/>
              <a:t>) and </a:t>
            </a:r>
            <a:r>
              <a:rPr lang="en-US" altLang="ja-JP" sz="1600" dirty="0"/>
              <a:t>infrared </a:t>
            </a:r>
            <a:r>
              <a:rPr lang="en-US" altLang="ja-JP" sz="1600" dirty="0" smtClean="0"/>
              <a:t>channel B12(</a:t>
            </a:r>
            <a:r>
              <a:rPr lang="en-US" altLang="ja-JP" sz="1600" dirty="0" smtClean="0">
                <a:solidFill>
                  <a:schemeClr val="tx1"/>
                </a:solidFill>
              </a:rPr>
              <a:t>11.0</a:t>
            </a:r>
            <a:r>
              <a:rPr lang="en-US" altLang="zh-CN" sz="1600" dirty="0" smtClean="0">
                <a:solidFill>
                  <a:schemeClr val="tx1"/>
                </a:solidFill>
              </a:rPr>
              <a:t> </a:t>
            </a:r>
            <a:r>
              <a:rPr lang="en-US" altLang="zh-CN" sz="1600" dirty="0" err="1" smtClean="0">
                <a:solidFill>
                  <a:schemeClr val="tx1"/>
                </a:solidFill>
              </a:rPr>
              <a:t>μm</a:t>
            </a:r>
            <a:r>
              <a:rPr lang="en-US" altLang="ja-JP" sz="1600" dirty="0" smtClean="0"/>
              <a:t>).</a:t>
            </a:r>
            <a:endParaRPr lang="en-US" altLang="ja-JP" sz="1600" dirty="0"/>
          </a:p>
          <a:p>
            <a:pPr algn="just"/>
            <a:endParaRPr lang="en-US" altLang="ja-JP" sz="1600" dirty="0"/>
          </a:p>
          <a:p>
            <a:pPr algn="just"/>
            <a:r>
              <a:rPr lang="en-US" altLang="ja-JP" sz="1600" dirty="0"/>
              <a:t>The </a:t>
            </a:r>
            <a:r>
              <a:rPr lang="en-US" altLang="ja-JP" sz="1600" dirty="0" smtClean="0"/>
              <a:t>2.2 </a:t>
            </a:r>
            <a:r>
              <a:rPr lang="en-US" altLang="ja-JP" sz="1600" dirty="0"/>
              <a:t>micron image has reflection characteristics for particle phase and size in cloud. This is helpful to distinguish cloud layer, convective clouds and so on. </a:t>
            </a:r>
          </a:p>
        </p:txBody>
      </p:sp>
      <p:sp>
        <p:nvSpPr>
          <p:cNvPr id="3" name="正方形/長方形 2"/>
          <p:cNvSpPr/>
          <p:nvPr/>
        </p:nvSpPr>
        <p:spPr>
          <a:xfrm>
            <a:off x="6286512" y="4431037"/>
            <a:ext cx="2571768" cy="1568450"/>
          </a:xfrm>
          <a:prstGeom prst="rect">
            <a:avLst/>
          </a:prstGeom>
        </p:spPr>
        <p:txBody>
          <a:bodyPr wrap="square">
            <a:spAutoFit/>
          </a:bodyPr>
          <a:lstStyle/>
          <a:p>
            <a:pPr algn="just"/>
            <a:endParaRPr lang="en-US" altLang="ja-JP" sz="1600" dirty="0" smtClean="0"/>
          </a:p>
          <a:p>
            <a:pPr algn="just"/>
            <a:r>
              <a:rPr lang="en-US" altLang="ja-JP" sz="1600" dirty="0" smtClean="0"/>
              <a:t>(</a:t>
            </a:r>
            <a:r>
              <a:rPr lang="en-US" altLang="ja-JP" sz="1600" dirty="0" smtClean="0">
                <a:solidFill>
                  <a:srgbClr val="FF0000"/>
                </a:solidFill>
              </a:rPr>
              <a:t>R</a:t>
            </a:r>
            <a:r>
              <a:rPr lang="en-US" altLang="ja-JP" sz="1600" dirty="0" smtClean="0">
                <a:solidFill>
                  <a:srgbClr val="00B050"/>
                </a:solidFill>
              </a:rPr>
              <a:t>G</a:t>
            </a:r>
            <a:r>
              <a:rPr lang="en-US" altLang="ja-JP" sz="1600" dirty="0" smtClean="0">
                <a:solidFill>
                  <a:srgbClr val="0000FF"/>
                </a:solidFill>
              </a:rPr>
              <a:t>B</a:t>
            </a:r>
            <a:r>
              <a:rPr lang="en-US" altLang="ja-JP" sz="1600" dirty="0" smtClean="0"/>
              <a:t>:</a:t>
            </a:r>
            <a:r>
              <a:rPr lang="en-US" altLang="ja-JP" sz="1600" dirty="0">
                <a:solidFill>
                  <a:srgbClr val="FF0000"/>
                </a:solidFill>
              </a:rPr>
              <a:t> </a:t>
            </a:r>
            <a:r>
              <a:rPr lang="en-US" altLang="ja-JP" sz="1600" dirty="0" smtClean="0">
                <a:solidFill>
                  <a:srgbClr val="FF0000"/>
                </a:solidFill>
              </a:rPr>
              <a:t>B02</a:t>
            </a:r>
            <a:r>
              <a:rPr lang="en-US" altLang="ja-JP" sz="1600" dirty="0" smtClean="0"/>
              <a:t>/</a:t>
            </a:r>
            <a:r>
              <a:rPr lang="en-US" altLang="ja-JP" sz="1600" dirty="0" smtClean="0">
                <a:solidFill>
                  <a:srgbClr val="00B050"/>
                </a:solidFill>
              </a:rPr>
              <a:t>B06</a:t>
            </a:r>
            <a:r>
              <a:rPr lang="en-US" altLang="ja-JP" sz="1600" dirty="0" smtClean="0"/>
              <a:t>/</a:t>
            </a:r>
            <a:r>
              <a:rPr lang="en-US" altLang="ja-JP" sz="1600" dirty="0" smtClean="0">
                <a:solidFill>
                  <a:srgbClr val="0000FF"/>
                </a:solidFill>
              </a:rPr>
              <a:t>B12</a:t>
            </a:r>
            <a:r>
              <a:rPr lang="en-US" altLang="ja-JP" sz="1600" dirty="0" smtClean="0"/>
              <a:t>)</a:t>
            </a:r>
            <a:endParaRPr lang="ja-JP" altLang="en-US" sz="1600" dirty="0"/>
          </a:p>
          <a:p>
            <a:pPr algn="just"/>
            <a:endParaRPr lang="en-US" altLang="ja-JP" sz="1600" dirty="0" smtClean="0"/>
          </a:p>
          <a:p>
            <a:pPr algn="just"/>
            <a:r>
              <a:rPr lang="en-US" altLang="ja-JP" sz="1600" dirty="0">
                <a:solidFill>
                  <a:srgbClr val="FF0000"/>
                </a:solidFill>
              </a:rPr>
              <a:t>R : </a:t>
            </a:r>
            <a:r>
              <a:rPr lang="en-US" altLang="ja-JP" sz="1600" dirty="0" smtClean="0">
                <a:solidFill>
                  <a:srgbClr val="FF0000"/>
                </a:solidFill>
              </a:rPr>
              <a:t>B02 (V0.65)</a:t>
            </a:r>
            <a:endParaRPr lang="en-US" altLang="ja-JP" sz="1600" dirty="0">
              <a:solidFill>
                <a:srgbClr val="FF0000"/>
              </a:solidFill>
            </a:endParaRPr>
          </a:p>
          <a:p>
            <a:pPr algn="just"/>
            <a:r>
              <a:rPr lang="en-US" altLang="ja-JP" sz="1600" dirty="0" smtClean="0">
                <a:solidFill>
                  <a:srgbClr val="00B050"/>
                </a:solidFill>
              </a:rPr>
              <a:t>G : B06(NI2.2)</a:t>
            </a:r>
            <a:endParaRPr lang="ja-JP" altLang="en-US" sz="1600" dirty="0">
              <a:solidFill>
                <a:srgbClr val="00B050"/>
              </a:solidFill>
            </a:endParaRPr>
          </a:p>
          <a:p>
            <a:pPr algn="just"/>
            <a:r>
              <a:rPr lang="en-US" altLang="ja-JP" sz="1600" dirty="0">
                <a:solidFill>
                  <a:srgbClr val="0000FF"/>
                </a:solidFill>
              </a:rPr>
              <a:t>B:  </a:t>
            </a:r>
            <a:r>
              <a:rPr lang="en-US" altLang="ja-JP" sz="1600" dirty="0" smtClean="0">
                <a:solidFill>
                  <a:srgbClr val="0000FF"/>
                </a:solidFill>
              </a:rPr>
              <a:t>B12(IR </a:t>
            </a:r>
            <a:r>
              <a:rPr lang="en-US" altLang="ja-JP" sz="1600" dirty="0" smtClean="0">
                <a:solidFill>
                  <a:srgbClr val="FF0000"/>
                </a:solidFill>
              </a:rPr>
              <a:t>11.0</a:t>
            </a:r>
            <a:r>
              <a:rPr lang="en-US" altLang="ja-JP" sz="1600" dirty="0" smtClean="0">
                <a:solidFill>
                  <a:srgbClr val="0000FF"/>
                </a:solidFill>
              </a:rPr>
              <a:t>) </a:t>
            </a:r>
            <a:endParaRPr lang="en-US" altLang="ja-JP" sz="1600" dirty="0">
              <a:solidFill>
                <a:srgbClr val="0000FF"/>
              </a:solidFill>
            </a:endParaRPr>
          </a:p>
        </p:txBody>
      </p:sp>
      <p:sp>
        <p:nvSpPr>
          <p:cNvPr id="14" name="右矢印 13"/>
          <p:cNvSpPr/>
          <p:nvPr/>
        </p:nvSpPr>
        <p:spPr>
          <a:xfrm rot="10800000">
            <a:off x="5494661" y="1985957"/>
            <a:ext cx="792088" cy="2160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rot="10800000">
            <a:off x="5500694" y="3286124"/>
            <a:ext cx="792088" cy="216024"/>
          </a:xfrm>
          <a:prstGeom prst="rightArrow">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rot="10800000">
            <a:off x="5500694" y="5214950"/>
            <a:ext cx="792088" cy="216024"/>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TextBox 10"/>
          <p:cNvSpPr txBox="1"/>
          <p:nvPr/>
        </p:nvSpPr>
        <p:spPr>
          <a:xfrm>
            <a:off x="1214414" y="214290"/>
            <a:ext cx="6632700" cy="400110"/>
          </a:xfrm>
          <a:prstGeom prst="rect">
            <a:avLst/>
          </a:prstGeom>
          <a:noFill/>
        </p:spPr>
        <p:txBody>
          <a:bodyPr wrap="square" rtlCol="0">
            <a:spAutoFit/>
          </a:bodyPr>
          <a:lstStyle/>
          <a:p>
            <a:pPr algn="ctr"/>
            <a:r>
              <a:rPr lang="en-US" altLang="zh-CN" sz="2000" b="1" dirty="0" smtClean="0"/>
              <a:t>Create Day Microphysical  </a:t>
            </a:r>
            <a:r>
              <a:rPr lang="en-US" altLang="zh-CN" sz="2000" b="1" dirty="0" smtClean="0">
                <a:solidFill>
                  <a:srgbClr val="FF0000"/>
                </a:solidFill>
              </a:rPr>
              <a:t>R</a:t>
            </a:r>
            <a:r>
              <a:rPr lang="en-US" altLang="zh-CN" sz="2000" b="1" dirty="0" smtClean="0">
                <a:solidFill>
                  <a:srgbClr val="29E31B"/>
                </a:solidFill>
              </a:rPr>
              <a:t>G</a:t>
            </a:r>
            <a:r>
              <a:rPr lang="en-US" altLang="zh-CN" sz="2000" b="1" dirty="0" smtClean="0">
                <a:solidFill>
                  <a:srgbClr val="0070C0"/>
                </a:solidFill>
              </a:rPr>
              <a:t>B</a:t>
            </a:r>
            <a:r>
              <a:rPr lang="en-US" altLang="zh-CN" sz="2000" b="1" dirty="0" smtClean="0"/>
              <a:t> composite imagery </a:t>
            </a:r>
            <a:endParaRPr lang="zh-CN" altLang="en-US" sz="20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24511" y="713105"/>
            <a:ext cx="8380442" cy="3439162"/>
          </a:xfrm>
        </p:spPr>
        <p:txBody>
          <a:bodyPr>
            <a:noAutofit/>
          </a:bodyPr>
          <a:lstStyle/>
          <a:p>
            <a:pPr marL="228600" lvl="1">
              <a:lnSpc>
                <a:spcPct val="100000"/>
              </a:lnSpc>
              <a:spcBef>
                <a:spcPts val="1000"/>
              </a:spcBef>
              <a:defRPr/>
            </a:pPr>
            <a:r>
              <a:rPr lang="zh-CN" altLang="en-US" sz="2000" dirty="0" smtClean="0">
                <a:solidFill>
                  <a:srgbClr val="FF0000"/>
                </a:solidFill>
              </a:rPr>
              <a:t>The visible </a:t>
            </a:r>
            <a:r>
              <a:rPr lang="en-US" altLang="zh-CN" sz="2000" dirty="0" smtClean="0">
                <a:solidFill>
                  <a:srgbClr val="FF0000"/>
                </a:solidFill>
              </a:rPr>
              <a:t>0.65um channel</a:t>
            </a:r>
            <a:r>
              <a:rPr lang="zh-CN" altLang="en-US" sz="2000" dirty="0" smtClean="0">
                <a:solidFill>
                  <a:srgbClr val="FF0000"/>
                </a:solidFill>
              </a:rPr>
              <a:t> reflectance mainly depends on </a:t>
            </a:r>
            <a:r>
              <a:rPr lang="zh-CN" altLang="en-US" sz="2000" dirty="0" smtClean="0">
                <a:solidFill>
                  <a:schemeClr val="tx1"/>
                </a:solidFill>
              </a:rPr>
              <a:t>the </a:t>
            </a:r>
            <a:r>
              <a:rPr lang="zh-CN" altLang="en-US" sz="2000" dirty="0" smtClean="0">
                <a:solidFill>
                  <a:schemeClr val="tx1"/>
                </a:solidFill>
                <a:sym typeface="+mn-ea"/>
              </a:rPr>
              <a:t> cloud </a:t>
            </a:r>
            <a:r>
              <a:rPr lang="zh-CN" altLang="en-US" sz="2000" dirty="0" smtClean="0">
                <a:solidFill>
                  <a:schemeClr val="tx1"/>
                </a:solidFill>
              </a:rPr>
              <a:t>optical thickness. </a:t>
            </a:r>
          </a:p>
          <a:p>
            <a:pPr marL="0" lvl="1" indent="0">
              <a:lnSpc>
                <a:spcPct val="100000"/>
              </a:lnSpc>
              <a:spcBef>
                <a:spcPts val="1000"/>
              </a:spcBef>
              <a:buNone/>
              <a:defRPr/>
            </a:pPr>
            <a:r>
              <a:rPr lang="zh-CN" altLang="en-US" sz="2000" dirty="0" smtClean="0">
                <a:solidFill>
                  <a:srgbClr val="FF0000"/>
                </a:solidFill>
                <a:sym typeface="+mn-ea"/>
              </a:rPr>
              <a:t>     higher cloud optical thickness </a:t>
            </a:r>
            <a:r>
              <a:rPr lang="zh-CN" altLang="en-US" sz="2000" dirty="0" smtClean="0">
                <a:solidFill>
                  <a:srgbClr val="FF0000"/>
                </a:solidFill>
                <a:latin typeface="Arial" panose="020B0604020202020204" pitchFamily="34" charset="0"/>
                <a:cs typeface="Arial" panose="020B0604020202020204" pitchFamily="34" charset="0"/>
                <a:sym typeface="+mn-ea"/>
              </a:rPr>
              <a:t>→</a:t>
            </a:r>
            <a:r>
              <a:rPr lang="zh-CN" altLang="en-US" sz="2000" dirty="0" smtClean="0">
                <a:solidFill>
                  <a:srgbClr val="FF0000"/>
                </a:solidFill>
                <a:sym typeface="+mn-ea"/>
              </a:rPr>
              <a:t> the higher reflectance </a:t>
            </a:r>
            <a:r>
              <a:rPr lang="zh-CN" altLang="en-US" sz="2000" dirty="0" smtClean="0">
                <a:solidFill>
                  <a:srgbClr val="FF0000"/>
                </a:solidFill>
                <a:latin typeface="Arial" panose="020B0604020202020204" pitchFamily="34" charset="0"/>
                <a:cs typeface="Arial" panose="020B0604020202020204" pitchFamily="34" charset="0"/>
                <a:sym typeface="+mn-ea"/>
              </a:rPr>
              <a:t>→ </a:t>
            </a:r>
            <a:r>
              <a:rPr lang="zh-CN" altLang="en-US" sz="2000" dirty="0" smtClean="0">
                <a:solidFill>
                  <a:srgbClr val="FF0000"/>
                </a:solidFill>
                <a:sym typeface="+mn-ea"/>
              </a:rPr>
              <a:t>red</a:t>
            </a:r>
            <a:r>
              <a:rPr lang="en-US" altLang="zh-CN" sz="2000" dirty="0" smtClean="0">
                <a:solidFill>
                  <a:srgbClr val="FF0000"/>
                </a:solidFill>
                <a:sym typeface="+mn-ea"/>
              </a:rPr>
              <a:t>der</a:t>
            </a:r>
            <a:r>
              <a:rPr lang="zh-CN" altLang="en-US" sz="2000" dirty="0" smtClean="0">
                <a:solidFill>
                  <a:srgbClr val="FF0000"/>
                </a:solidFill>
                <a:sym typeface="+mn-ea"/>
              </a:rPr>
              <a:t>.</a:t>
            </a:r>
            <a:endParaRPr lang="zh-CN" altLang="en-US" sz="2000" dirty="0" smtClean="0">
              <a:solidFill>
                <a:schemeClr val="tx1"/>
              </a:solidFill>
            </a:endParaRPr>
          </a:p>
          <a:p>
            <a:pPr marL="228600" lvl="1">
              <a:lnSpc>
                <a:spcPct val="100000"/>
              </a:lnSpc>
              <a:spcBef>
                <a:spcPts val="1000"/>
              </a:spcBef>
              <a:defRPr/>
            </a:pPr>
            <a:r>
              <a:rPr lang="en-US" altLang="zh-CN" sz="2000" dirty="0" smtClean="0">
                <a:solidFill>
                  <a:srgbClr val="00B050"/>
                </a:solidFill>
              </a:rPr>
              <a:t>2.2um </a:t>
            </a:r>
            <a:r>
              <a:rPr lang="zh-CN" altLang="en-US" sz="2000" dirty="0" smtClean="0">
                <a:solidFill>
                  <a:srgbClr val="00B050"/>
                </a:solidFill>
                <a:sym typeface="+mn-ea"/>
              </a:rPr>
              <a:t> channel reflectance mainly depends on </a:t>
            </a:r>
            <a:r>
              <a:rPr lang="zh-CN" altLang="en-US" sz="2000" dirty="0" smtClean="0">
                <a:sym typeface="+mn-ea"/>
              </a:rPr>
              <a:t>the size of the cloud droplet.</a:t>
            </a:r>
            <a:endParaRPr lang="zh-CN" altLang="en-US" sz="2000" dirty="0" smtClean="0">
              <a:solidFill>
                <a:schemeClr val="tx1"/>
              </a:solidFill>
            </a:endParaRPr>
          </a:p>
          <a:p>
            <a:pPr marL="0" lvl="1" indent="0">
              <a:lnSpc>
                <a:spcPct val="100000"/>
              </a:lnSpc>
              <a:spcBef>
                <a:spcPts val="1000"/>
              </a:spcBef>
              <a:buNone/>
              <a:defRPr/>
            </a:pPr>
            <a:r>
              <a:rPr lang="zh-CN" altLang="en-US" sz="2000" dirty="0" smtClean="0">
                <a:solidFill>
                  <a:srgbClr val="FF0000"/>
                </a:solidFill>
              </a:rPr>
              <a:t>    </a:t>
            </a:r>
            <a:r>
              <a:rPr lang="zh-CN" altLang="en-US" sz="2000" dirty="0" smtClean="0">
                <a:solidFill>
                  <a:srgbClr val="00B050"/>
                </a:solidFill>
              </a:rPr>
              <a:t> </a:t>
            </a:r>
            <a:r>
              <a:rPr lang="en-US" altLang="zh-CN" sz="2000" dirty="0" smtClean="0">
                <a:solidFill>
                  <a:srgbClr val="00B050"/>
                </a:solidFill>
              </a:rPr>
              <a:t>S</a:t>
            </a:r>
            <a:r>
              <a:rPr lang="zh-CN" altLang="en-US" sz="2000" dirty="0" smtClean="0">
                <a:solidFill>
                  <a:srgbClr val="00B050"/>
                </a:solidFill>
              </a:rPr>
              <a:t>maller </a:t>
            </a:r>
            <a:r>
              <a:rPr lang="zh-CN" altLang="en-US" sz="2000" dirty="0" smtClean="0">
                <a:solidFill>
                  <a:srgbClr val="00B050"/>
                </a:solidFill>
                <a:sym typeface="+mn-ea"/>
              </a:rPr>
              <a:t>cloud droplet</a:t>
            </a:r>
            <a:r>
              <a:rPr lang="zh-CN" altLang="en-US" sz="2000" dirty="0" smtClean="0">
                <a:solidFill>
                  <a:srgbClr val="00B050"/>
                </a:solidFill>
              </a:rPr>
              <a:t> </a:t>
            </a:r>
            <a:r>
              <a:rPr lang="zh-CN" altLang="en-US" sz="2000" dirty="0" smtClean="0">
                <a:solidFill>
                  <a:srgbClr val="00B050"/>
                </a:solidFill>
                <a:latin typeface="Arial" panose="020B0604020202020204" pitchFamily="34" charset="0"/>
                <a:cs typeface="Arial" panose="020B0604020202020204" pitchFamily="34" charset="0"/>
              </a:rPr>
              <a:t>→</a:t>
            </a:r>
            <a:r>
              <a:rPr lang="zh-CN" altLang="en-US" sz="2000" dirty="0" smtClean="0">
                <a:solidFill>
                  <a:srgbClr val="00B050"/>
                </a:solidFill>
              </a:rPr>
              <a:t> larger reflectance </a:t>
            </a:r>
            <a:r>
              <a:rPr lang="zh-CN" altLang="en-US" sz="2000" dirty="0" smtClean="0">
                <a:solidFill>
                  <a:srgbClr val="00B050"/>
                </a:solidFill>
                <a:latin typeface="Arial" panose="020B0604020202020204" pitchFamily="34" charset="0"/>
                <a:cs typeface="Arial" panose="020B0604020202020204" pitchFamily="34" charset="0"/>
                <a:sym typeface="+mn-ea"/>
              </a:rPr>
              <a:t>→ </a:t>
            </a:r>
            <a:r>
              <a:rPr lang="zh-CN" altLang="en-US" sz="2000" dirty="0" smtClean="0">
                <a:solidFill>
                  <a:srgbClr val="00B050"/>
                </a:solidFill>
              </a:rPr>
              <a:t>greener</a:t>
            </a:r>
          </a:p>
          <a:p>
            <a:pPr marL="228600" lvl="1">
              <a:lnSpc>
                <a:spcPct val="100000"/>
              </a:lnSpc>
              <a:spcBef>
                <a:spcPts val="1000"/>
              </a:spcBef>
              <a:defRPr/>
            </a:pPr>
            <a:r>
              <a:rPr lang="zh-CN" altLang="en-US" sz="2000" dirty="0" smtClean="0">
                <a:solidFill>
                  <a:srgbClr val="0066FF"/>
                </a:solidFill>
              </a:rPr>
              <a:t>11um channel </a:t>
            </a:r>
            <a:r>
              <a:rPr lang="en-US" altLang="zh-CN" sz="2000" dirty="0" smtClean="0">
                <a:solidFill>
                  <a:srgbClr val="0066FF"/>
                </a:solidFill>
              </a:rPr>
              <a:t>reflectance </a:t>
            </a:r>
            <a:r>
              <a:rPr lang="zh-CN" altLang="en-US" sz="2000" dirty="0" smtClean="0">
                <a:solidFill>
                  <a:srgbClr val="0066FF"/>
                </a:solidFill>
              </a:rPr>
              <a:t>depends on </a:t>
            </a:r>
            <a:r>
              <a:rPr lang="zh-CN" altLang="en-US" sz="2000" dirty="0" smtClean="0">
                <a:solidFill>
                  <a:schemeClr val="tx1"/>
                </a:solidFill>
              </a:rPr>
              <a:t>the cloud height</a:t>
            </a:r>
            <a:r>
              <a:rPr lang="en-US" altLang="zh-CN" sz="2000" dirty="0" smtClean="0">
                <a:solidFill>
                  <a:schemeClr val="tx1"/>
                </a:solidFill>
              </a:rPr>
              <a:t>.</a:t>
            </a:r>
            <a:r>
              <a:rPr lang="zh-CN" altLang="en-US" sz="2000" dirty="0" smtClean="0">
                <a:solidFill>
                  <a:schemeClr val="tx1"/>
                </a:solidFill>
              </a:rPr>
              <a:t> </a:t>
            </a:r>
          </a:p>
          <a:p>
            <a:pPr marL="0" lvl="1" indent="0">
              <a:lnSpc>
                <a:spcPct val="100000"/>
              </a:lnSpc>
              <a:spcBef>
                <a:spcPts val="1000"/>
              </a:spcBef>
              <a:buNone/>
              <a:defRPr/>
            </a:pPr>
            <a:r>
              <a:rPr lang="en-US" altLang="zh-CN" sz="2000" dirty="0" smtClean="0">
                <a:solidFill>
                  <a:srgbClr val="0066FF"/>
                </a:solidFill>
              </a:rPr>
              <a:t>     low</a:t>
            </a:r>
            <a:r>
              <a:rPr lang="zh-CN" altLang="en-US" sz="2000" dirty="0" smtClean="0">
                <a:solidFill>
                  <a:srgbClr val="0066FF"/>
                </a:solidFill>
              </a:rPr>
              <a:t>er cloud </a:t>
            </a:r>
            <a:r>
              <a:rPr lang="zh-CN" altLang="en-US" sz="2000" dirty="0" smtClean="0">
                <a:solidFill>
                  <a:srgbClr val="0066FF"/>
                </a:solidFill>
                <a:latin typeface="Arial" panose="020B0604020202020204" pitchFamily="34" charset="0"/>
                <a:cs typeface="Arial" panose="020B0604020202020204" pitchFamily="34" charset="0"/>
              </a:rPr>
              <a:t>→ </a:t>
            </a:r>
            <a:r>
              <a:rPr lang="en-US" altLang="zh-CN" sz="2000" dirty="0" smtClean="0">
                <a:solidFill>
                  <a:srgbClr val="0066FF"/>
                </a:solidFill>
              </a:rPr>
              <a:t>higher</a:t>
            </a:r>
            <a:r>
              <a:rPr lang="zh-CN" altLang="en-US" sz="2000" dirty="0" smtClean="0">
                <a:solidFill>
                  <a:srgbClr val="0066FF"/>
                </a:solidFill>
              </a:rPr>
              <a:t> black body temperature </a:t>
            </a:r>
            <a:r>
              <a:rPr lang="zh-CN" altLang="en-US" sz="2000" dirty="0" smtClean="0">
                <a:solidFill>
                  <a:srgbClr val="0066FF"/>
                </a:solidFill>
                <a:latin typeface="Arial" panose="020B0604020202020204" pitchFamily="34" charset="0"/>
                <a:cs typeface="Arial" panose="020B0604020202020204" pitchFamily="34" charset="0"/>
                <a:sym typeface="+mn-ea"/>
              </a:rPr>
              <a:t>→ </a:t>
            </a:r>
            <a:r>
              <a:rPr lang="zh-CN" altLang="en-US" sz="2000" dirty="0" smtClean="0">
                <a:solidFill>
                  <a:srgbClr val="0066FF"/>
                </a:solidFill>
              </a:rPr>
              <a:t>blue</a:t>
            </a:r>
            <a:r>
              <a:rPr lang="en-US" sz="2000" dirty="0" smtClean="0">
                <a:solidFill>
                  <a:srgbClr val="0066FF"/>
                </a:solidFill>
              </a:rPr>
              <a:t>r</a:t>
            </a:r>
            <a:r>
              <a:rPr lang="zh-CN" altLang="en-US" sz="2000" dirty="0" smtClean="0">
                <a:solidFill>
                  <a:srgbClr val="0066FF"/>
                </a:solidFill>
              </a:rPr>
              <a:t>. </a:t>
            </a:r>
            <a:r>
              <a:rPr lang="zh-CN" altLang="en-US" dirty="0" smtClean="0">
                <a:solidFill>
                  <a:srgbClr val="0066FF"/>
                </a:solidFill>
              </a:rPr>
              <a:t>  </a:t>
            </a:r>
          </a:p>
        </p:txBody>
      </p:sp>
      <p:pic>
        <p:nvPicPr>
          <p:cNvPr id="4" name="图片 3"/>
          <p:cNvPicPr>
            <a:picLocks noChangeAspect="1"/>
          </p:cNvPicPr>
          <p:nvPr/>
        </p:nvPicPr>
        <p:blipFill>
          <a:blip r:embed="rId2" cstate="print"/>
          <a:stretch>
            <a:fillRect/>
          </a:stretch>
        </p:blipFill>
        <p:spPr>
          <a:xfrm>
            <a:off x="665136" y="3940499"/>
            <a:ext cx="7667625" cy="192882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Rectangle 9"/>
          <p:cNvSpPr>
            <a:spLocks noChangeArrowheads="1"/>
          </p:cNvSpPr>
          <p:nvPr/>
        </p:nvSpPr>
        <p:spPr bwMode="auto">
          <a:xfrm>
            <a:off x="2428860" y="1357298"/>
            <a:ext cx="1974850" cy="468313"/>
          </a:xfrm>
          <a:prstGeom prst="rect">
            <a:avLst/>
          </a:prstGeom>
          <a:solidFill>
            <a:srgbClr val="CD9623"/>
          </a:solidFill>
          <a:ln w="19050">
            <a:solidFill>
              <a:srgbClr val="000000"/>
            </a:solidFill>
            <a:miter lim="800000"/>
          </a:ln>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3322" name="Rectangle 10"/>
          <p:cNvSpPr>
            <a:spLocks noChangeArrowheads="1"/>
          </p:cNvSpPr>
          <p:nvPr/>
        </p:nvSpPr>
        <p:spPr bwMode="auto">
          <a:xfrm>
            <a:off x="268272" y="1357298"/>
            <a:ext cx="1944688" cy="468313"/>
          </a:xfrm>
          <a:prstGeom prst="rect">
            <a:avLst/>
          </a:prstGeom>
          <a:solidFill>
            <a:srgbClr val="E61400"/>
          </a:solidFill>
          <a:ln w="19050">
            <a:solidFill>
              <a:srgbClr val="000000"/>
            </a:solidFill>
            <a:miter lim="800000"/>
          </a:ln>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3323" name="Text Box 11"/>
          <p:cNvSpPr txBox="1">
            <a:spLocks noChangeArrowheads="1"/>
          </p:cNvSpPr>
          <p:nvPr/>
        </p:nvSpPr>
        <p:spPr bwMode="auto">
          <a:xfrm>
            <a:off x="268272" y="1814498"/>
            <a:ext cx="1944688" cy="820738"/>
          </a:xfrm>
          <a:prstGeom prst="rect">
            <a:avLst/>
          </a:prstGeom>
          <a:noFill/>
          <a:ln w="19050">
            <a:solidFill>
              <a:srgbClr val="000000"/>
            </a:solidFill>
            <a:miter lim="800000"/>
          </a:ln>
          <a:extLst>
            <a:ext uri="{909E8E84-426E-40DD-AFC4-6F175D3DCCD1}">
              <a14:hiddenFill xmlns="" xmlns:a14="http://schemas.microsoft.com/office/drawing/2010/main">
                <a:solidFill>
                  <a:srgbClr val="FFFFFF"/>
                </a:solidFill>
              </a14:hiddenFill>
            </a:ext>
          </a:extLst>
        </p:spPr>
        <p:txBody>
          <a:bodyPr wrap="none"/>
          <a:lstStyle>
            <a:lvl1pPr defTabSz="762000" eaLnBrk="0" hangingPunct="0">
              <a:defRPr>
                <a:solidFill>
                  <a:schemeClr val="tx1"/>
                </a:solidFill>
                <a:latin typeface="Tahoma" panose="020B0604030504040204" pitchFamily="34" charset="0"/>
                <a:ea typeface="宋体" panose="02010600030101010101" pitchFamily="2" charset="-122"/>
              </a:defRPr>
            </a:lvl1pPr>
            <a:lvl2pPr marL="742950" indent="-285750" defTabSz="762000" eaLnBrk="0" hangingPunct="0">
              <a:defRPr>
                <a:solidFill>
                  <a:schemeClr val="tx1"/>
                </a:solidFill>
                <a:latin typeface="Tahoma" panose="020B0604030504040204" pitchFamily="34" charset="0"/>
                <a:ea typeface="宋体" panose="02010600030101010101" pitchFamily="2" charset="-122"/>
              </a:defRPr>
            </a:lvl2pPr>
            <a:lvl3pPr marL="1143000" indent="-228600" defTabSz="762000" eaLnBrk="0" hangingPunct="0">
              <a:defRPr>
                <a:solidFill>
                  <a:schemeClr val="tx1"/>
                </a:solidFill>
                <a:latin typeface="Tahoma" panose="020B0604030504040204" pitchFamily="34" charset="0"/>
                <a:ea typeface="宋体" panose="02010600030101010101" pitchFamily="2" charset="-122"/>
              </a:defRPr>
            </a:lvl3pPr>
            <a:lvl4pPr marL="1600200" indent="-228600" defTabSz="762000" eaLnBrk="0" hangingPunct="0">
              <a:defRPr>
                <a:solidFill>
                  <a:schemeClr val="tx1"/>
                </a:solidFill>
                <a:latin typeface="Tahoma" panose="020B0604030504040204" pitchFamily="34" charset="0"/>
                <a:ea typeface="宋体" panose="02010600030101010101" pitchFamily="2" charset="-122"/>
              </a:defRPr>
            </a:lvl4pPr>
            <a:lvl5pPr marL="2057400" indent="-228600" defTabSz="762000" eaLnBrk="0" hangingPunct="0">
              <a:defRPr>
                <a:solidFill>
                  <a:schemeClr val="tx1"/>
                </a:solidFill>
                <a:latin typeface="Tahoma" panose="020B060403050404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a:r>
              <a:rPr lang="zh-CN" altLang="en-GB" sz="1600" dirty="0">
                <a:latin typeface="Times New Roman" panose="02020603050405020304" pitchFamily="18" charset="0"/>
              </a:rPr>
              <a:t> </a:t>
            </a:r>
            <a:r>
              <a:rPr lang="en-US" altLang="zh-CN" sz="1600" b="1" dirty="0" smtClean="0">
                <a:solidFill>
                  <a:schemeClr val="hlink"/>
                </a:solidFill>
                <a:latin typeface="Times New Roman" panose="02020603050405020304" pitchFamily="18" charset="0"/>
              </a:rPr>
              <a:t>Deep</a:t>
            </a:r>
            <a:r>
              <a:rPr lang="zh-CN" altLang="en-GB" sz="1600" b="1" dirty="0" smtClean="0">
                <a:solidFill>
                  <a:schemeClr val="hlink"/>
                </a:solidFill>
                <a:latin typeface="Times New Roman" panose="02020603050405020304" pitchFamily="18" charset="0"/>
              </a:rPr>
              <a:t> precipitati</a:t>
            </a:r>
            <a:r>
              <a:rPr lang="en-US" altLang="zh-CN" sz="1600" b="1" dirty="0" err="1" smtClean="0">
                <a:solidFill>
                  <a:schemeClr val="hlink"/>
                </a:solidFill>
                <a:latin typeface="Times New Roman" panose="02020603050405020304" pitchFamily="18" charset="0"/>
              </a:rPr>
              <a:t>ng</a:t>
            </a:r>
            <a:r>
              <a:rPr lang="zh-CN" altLang="en-GB" sz="1600" b="1" dirty="0" smtClean="0">
                <a:solidFill>
                  <a:schemeClr val="hlink"/>
                </a:solidFill>
                <a:latin typeface="Times New Roman" panose="02020603050405020304" pitchFamily="18" charset="0"/>
              </a:rPr>
              <a:t> </a:t>
            </a:r>
            <a:endParaRPr lang="zh-CN" altLang="en-GB" sz="1600" b="1" dirty="0">
              <a:solidFill>
                <a:schemeClr val="hlink"/>
              </a:solidFill>
              <a:latin typeface="Times New Roman" panose="02020603050405020304" pitchFamily="18" charset="0"/>
            </a:endParaRPr>
          </a:p>
          <a:p>
            <a:pPr algn="ctr"/>
            <a:r>
              <a:rPr lang="zh-CN" altLang="en-GB" sz="1600" b="1" dirty="0">
                <a:solidFill>
                  <a:schemeClr val="hlink"/>
                </a:solidFill>
                <a:latin typeface="Times New Roman" panose="02020603050405020304" pitchFamily="18" charset="0"/>
              </a:rPr>
              <a:t>cloud</a:t>
            </a:r>
          </a:p>
          <a:p>
            <a:pPr algn="ctr"/>
            <a:r>
              <a:rPr lang="en-US" altLang="zh-CN" sz="1600" dirty="0" smtClean="0">
                <a:latin typeface="Arial" panose="020B0604020202020204" pitchFamily="34" charset="0"/>
                <a:ea typeface="隶书" panose="02010509060101010101" pitchFamily="49" charset="-122"/>
                <a:sym typeface="+mn-ea"/>
              </a:rPr>
              <a:t>Large </a:t>
            </a:r>
            <a:r>
              <a:rPr lang="en-US" altLang="zh-CN" sz="1600" dirty="0">
                <a:latin typeface="Arial" panose="020B0604020202020204" pitchFamily="34" charset="0"/>
                <a:ea typeface="隶书" panose="02010509060101010101" pitchFamily="49" charset="-122"/>
                <a:sym typeface="+mn-ea"/>
              </a:rPr>
              <a:t>ice particles</a:t>
            </a:r>
            <a:endParaRPr lang="en-GB" altLang="zh-CN" sz="1600" dirty="0">
              <a:latin typeface="Times New Roman" panose="02020603050405020304" pitchFamily="18" charset="0"/>
            </a:endParaRPr>
          </a:p>
          <a:p>
            <a:pPr algn="ctr"/>
            <a:endParaRPr lang="zh-CN" altLang="en-GB" sz="2800" dirty="0">
              <a:latin typeface="Times New Roman" panose="02020603050405020304" pitchFamily="18" charset="0"/>
            </a:endParaRPr>
          </a:p>
        </p:txBody>
      </p:sp>
      <p:sp>
        <p:nvSpPr>
          <p:cNvPr id="13324" name="Text Box 12"/>
          <p:cNvSpPr txBox="1">
            <a:spLocks noChangeArrowheads="1"/>
          </p:cNvSpPr>
          <p:nvPr/>
        </p:nvSpPr>
        <p:spPr bwMode="auto">
          <a:xfrm>
            <a:off x="2430447" y="1814498"/>
            <a:ext cx="1971675" cy="809625"/>
          </a:xfrm>
          <a:prstGeom prst="rect">
            <a:avLst/>
          </a:prstGeom>
          <a:noFill/>
          <a:ln w="19050">
            <a:solidFill>
              <a:srgbClr val="000000"/>
            </a:solidFill>
            <a:miter lim="800000"/>
          </a:ln>
          <a:extLst>
            <a:ext uri="{909E8E84-426E-40DD-AFC4-6F175D3DCCD1}">
              <a14:hiddenFill xmlns="" xmlns:a14="http://schemas.microsoft.com/office/drawing/2010/main">
                <a:solidFill>
                  <a:srgbClr val="FFFFFF"/>
                </a:solidFill>
              </a14:hiddenFill>
            </a:ext>
          </a:extLst>
        </p:spPr>
        <p:txBody>
          <a:bodyPr/>
          <a:lstStyle>
            <a:lvl1pPr defTabSz="762000" eaLnBrk="0" hangingPunct="0">
              <a:defRPr>
                <a:solidFill>
                  <a:schemeClr val="tx1"/>
                </a:solidFill>
                <a:latin typeface="Tahoma" panose="020B0604030504040204" pitchFamily="34" charset="0"/>
                <a:ea typeface="宋体" panose="02010600030101010101" pitchFamily="2" charset="-122"/>
              </a:defRPr>
            </a:lvl1pPr>
            <a:lvl2pPr marL="742950" indent="-285750" defTabSz="762000" eaLnBrk="0" hangingPunct="0">
              <a:defRPr>
                <a:solidFill>
                  <a:schemeClr val="tx1"/>
                </a:solidFill>
                <a:latin typeface="Tahoma" panose="020B0604030504040204" pitchFamily="34" charset="0"/>
                <a:ea typeface="宋体" panose="02010600030101010101" pitchFamily="2" charset="-122"/>
              </a:defRPr>
            </a:lvl2pPr>
            <a:lvl3pPr marL="1143000" indent="-228600" defTabSz="762000" eaLnBrk="0" hangingPunct="0">
              <a:defRPr>
                <a:solidFill>
                  <a:schemeClr val="tx1"/>
                </a:solidFill>
                <a:latin typeface="Tahoma" panose="020B0604030504040204" pitchFamily="34" charset="0"/>
                <a:ea typeface="宋体" panose="02010600030101010101" pitchFamily="2" charset="-122"/>
              </a:defRPr>
            </a:lvl3pPr>
            <a:lvl4pPr marL="1600200" indent="-228600" defTabSz="762000" eaLnBrk="0" hangingPunct="0">
              <a:defRPr>
                <a:solidFill>
                  <a:schemeClr val="tx1"/>
                </a:solidFill>
                <a:latin typeface="Tahoma" panose="020B0604030504040204" pitchFamily="34" charset="0"/>
                <a:ea typeface="宋体" panose="02010600030101010101" pitchFamily="2" charset="-122"/>
              </a:defRPr>
            </a:lvl4pPr>
            <a:lvl5pPr marL="2057400" indent="-228600" defTabSz="762000" eaLnBrk="0" hangingPunct="0">
              <a:defRPr>
                <a:solidFill>
                  <a:schemeClr val="tx1"/>
                </a:solidFill>
                <a:latin typeface="Tahoma" panose="020B060403050404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a:r>
              <a:rPr lang="en-US" altLang="zh-CN" sz="1600" b="1" dirty="0" smtClean="0">
                <a:solidFill>
                  <a:schemeClr val="hlink"/>
                </a:solidFill>
                <a:latin typeface="Times New Roman" panose="02020603050405020304" pitchFamily="18" charset="0"/>
                <a:sym typeface="+mn-ea"/>
              </a:rPr>
              <a:t>Deep</a:t>
            </a:r>
            <a:r>
              <a:rPr lang="zh-CN" altLang="en-GB" sz="1600" b="1" dirty="0" smtClean="0">
                <a:solidFill>
                  <a:schemeClr val="hlink"/>
                </a:solidFill>
                <a:latin typeface="Times New Roman" panose="02020603050405020304" pitchFamily="18" charset="0"/>
                <a:sym typeface="+mn-ea"/>
              </a:rPr>
              <a:t> precipitati</a:t>
            </a:r>
            <a:r>
              <a:rPr lang="en-US" altLang="zh-CN" sz="1600" b="1" dirty="0" err="1" smtClean="0">
                <a:solidFill>
                  <a:schemeClr val="hlink"/>
                </a:solidFill>
                <a:latin typeface="Times New Roman" panose="02020603050405020304" pitchFamily="18" charset="0"/>
                <a:sym typeface="+mn-ea"/>
              </a:rPr>
              <a:t>ng</a:t>
            </a:r>
            <a:r>
              <a:rPr lang="zh-CN" altLang="en-GB" sz="1600" b="1" dirty="0" smtClean="0">
                <a:solidFill>
                  <a:schemeClr val="hlink"/>
                </a:solidFill>
                <a:latin typeface="Times New Roman" panose="02020603050405020304" pitchFamily="18" charset="0"/>
                <a:sym typeface="+mn-ea"/>
              </a:rPr>
              <a:t> </a:t>
            </a:r>
            <a:endParaRPr lang="zh-CN" altLang="en-GB" sz="1600" b="1" dirty="0">
              <a:solidFill>
                <a:schemeClr val="hlink"/>
              </a:solidFill>
              <a:latin typeface="Times New Roman" panose="02020603050405020304" pitchFamily="18" charset="0"/>
            </a:endParaRPr>
          </a:p>
          <a:p>
            <a:pPr algn="ctr"/>
            <a:r>
              <a:rPr lang="zh-CN" altLang="en-GB" sz="1600" b="1" dirty="0">
                <a:solidFill>
                  <a:schemeClr val="hlink"/>
                </a:solidFill>
                <a:latin typeface="Times New Roman" panose="02020603050405020304" pitchFamily="18" charset="0"/>
                <a:sym typeface="+mn-ea"/>
              </a:rPr>
              <a:t>cloud</a:t>
            </a:r>
            <a:endParaRPr lang="zh-CN" altLang="en-GB" sz="1600" b="1" dirty="0">
              <a:solidFill>
                <a:schemeClr val="hlink"/>
              </a:solidFill>
              <a:latin typeface="Arial" panose="020B0604020202020204" pitchFamily="34" charset="0"/>
            </a:endParaRPr>
          </a:p>
          <a:p>
            <a:pPr algn="ctr"/>
            <a:r>
              <a:rPr lang="en-US" altLang="zh-CN" sz="1600" dirty="0">
                <a:latin typeface="Arial" panose="020B0604020202020204" pitchFamily="34" charset="0"/>
                <a:ea typeface="隶书" panose="02010509060101010101" pitchFamily="49" charset="-122"/>
                <a:sym typeface="+mn-ea"/>
              </a:rPr>
              <a:t>Small ice particles</a:t>
            </a:r>
            <a:endParaRPr lang="en-GB" altLang="zh-CN" sz="1600" dirty="0">
              <a:latin typeface="Times New Roman" panose="02020603050405020304" pitchFamily="18" charset="0"/>
            </a:endParaRPr>
          </a:p>
        </p:txBody>
      </p:sp>
      <p:sp>
        <p:nvSpPr>
          <p:cNvPr id="13325" name="Rectangle 13"/>
          <p:cNvSpPr>
            <a:spLocks noChangeArrowheads="1"/>
          </p:cNvSpPr>
          <p:nvPr/>
        </p:nvSpPr>
        <p:spPr bwMode="auto">
          <a:xfrm>
            <a:off x="6965935" y="1357298"/>
            <a:ext cx="1944687" cy="468313"/>
          </a:xfrm>
          <a:prstGeom prst="rect">
            <a:avLst/>
          </a:prstGeom>
          <a:solidFill>
            <a:srgbClr val="509628"/>
          </a:solidFill>
          <a:ln w="19050">
            <a:solidFill>
              <a:srgbClr val="000000"/>
            </a:solidFill>
            <a:miter lim="800000"/>
          </a:ln>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3326" name="Rectangle 14"/>
          <p:cNvSpPr>
            <a:spLocks noChangeArrowheads="1"/>
          </p:cNvSpPr>
          <p:nvPr/>
        </p:nvSpPr>
        <p:spPr bwMode="auto">
          <a:xfrm>
            <a:off x="4683110" y="1357298"/>
            <a:ext cx="1944687" cy="468313"/>
          </a:xfrm>
          <a:prstGeom prst="rect">
            <a:avLst/>
          </a:prstGeom>
          <a:solidFill>
            <a:srgbClr val="501428"/>
          </a:solidFill>
          <a:ln w="19050">
            <a:solidFill>
              <a:srgbClr val="000000"/>
            </a:solidFill>
            <a:miter lim="800000"/>
          </a:ln>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3327" name="Text Box 15"/>
          <p:cNvSpPr txBox="1">
            <a:spLocks noChangeArrowheads="1"/>
          </p:cNvSpPr>
          <p:nvPr/>
        </p:nvSpPr>
        <p:spPr bwMode="auto">
          <a:xfrm>
            <a:off x="4684697" y="1804973"/>
            <a:ext cx="1943100" cy="811213"/>
          </a:xfrm>
          <a:prstGeom prst="rect">
            <a:avLst/>
          </a:prstGeom>
          <a:noFill/>
          <a:ln w="19050">
            <a:solidFill>
              <a:srgbClr val="000000"/>
            </a:solidFill>
            <a:miter lim="800000"/>
          </a:ln>
          <a:extLst>
            <a:ext uri="{909E8E84-426E-40DD-AFC4-6F175D3DCCD1}">
              <a14:hiddenFill xmlns="" xmlns:a14="http://schemas.microsoft.com/office/drawing/2010/main">
                <a:solidFill>
                  <a:srgbClr val="FFFFFF"/>
                </a:solidFill>
              </a14:hiddenFill>
            </a:ext>
          </a:extLst>
        </p:spPr>
        <p:txBody>
          <a:bodyPr wrap="none"/>
          <a:lstStyle>
            <a:lvl1pPr defTabSz="762000" eaLnBrk="0" hangingPunct="0">
              <a:defRPr>
                <a:solidFill>
                  <a:schemeClr val="tx1"/>
                </a:solidFill>
                <a:latin typeface="Tahoma" panose="020B0604030504040204" pitchFamily="34" charset="0"/>
                <a:ea typeface="宋体" panose="02010600030101010101" pitchFamily="2" charset="-122"/>
              </a:defRPr>
            </a:lvl1pPr>
            <a:lvl2pPr marL="742950" indent="-285750" defTabSz="762000" eaLnBrk="0" hangingPunct="0">
              <a:defRPr>
                <a:solidFill>
                  <a:schemeClr val="tx1"/>
                </a:solidFill>
                <a:latin typeface="Tahoma" panose="020B0604030504040204" pitchFamily="34" charset="0"/>
                <a:ea typeface="宋体" panose="02010600030101010101" pitchFamily="2" charset="-122"/>
              </a:defRPr>
            </a:lvl2pPr>
            <a:lvl3pPr marL="1143000" indent="-228600" defTabSz="762000" eaLnBrk="0" hangingPunct="0">
              <a:defRPr>
                <a:solidFill>
                  <a:schemeClr val="tx1"/>
                </a:solidFill>
                <a:latin typeface="Tahoma" panose="020B0604030504040204" pitchFamily="34" charset="0"/>
                <a:ea typeface="宋体" panose="02010600030101010101" pitchFamily="2" charset="-122"/>
              </a:defRPr>
            </a:lvl3pPr>
            <a:lvl4pPr marL="1600200" indent="-228600" defTabSz="762000" eaLnBrk="0" hangingPunct="0">
              <a:defRPr>
                <a:solidFill>
                  <a:schemeClr val="tx1"/>
                </a:solidFill>
                <a:latin typeface="Tahoma" panose="020B0604030504040204" pitchFamily="34" charset="0"/>
                <a:ea typeface="宋体" panose="02010600030101010101" pitchFamily="2" charset="-122"/>
              </a:defRPr>
            </a:lvl4pPr>
            <a:lvl5pPr marL="2057400" indent="-228600" defTabSz="762000" eaLnBrk="0" hangingPunct="0">
              <a:defRPr>
                <a:solidFill>
                  <a:schemeClr val="tx1"/>
                </a:solidFill>
                <a:latin typeface="Tahoma" panose="020B060403050404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a:r>
              <a:rPr lang="zh-CN" altLang="en-GB" sz="1600" b="1" dirty="0">
                <a:solidFill>
                  <a:schemeClr val="hlink"/>
                </a:solidFill>
                <a:latin typeface="Times New Roman" panose="02020603050405020304" pitchFamily="18" charset="0"/>
              </a:rPr>
              <a:t>Thin cirrus cloud</a:t>
            </a:r>
          </a:p>
          <a:p>
            <a:pPr algn="ctr"/>
            <a:r>
              <a:rPr lang="en-US" altLang="zh-CN" sz="1600" dirty="0" smtClean="0">
                <a:latin typeface="Arial" panose="020B0604020202020204" pitchFamily="34" charset="0"/>
                <a:ea typeface="隶书" panose="02010509060101010101" pitchFamily="49" charset="-122"/>
                <a:sym typeface="+mn-ea"/>
              </a:rPr>
              <a:t>Large </a:t>
            </a:r>
            <a:r>
              <a:rPr lang="en-US" altLang="zh-CN" sz="1600" dirty="0">
                <a:latin typeface="Arial" panose="020B0604020202020204" pitchFamily="34" charset="0"/>
                <a:ea typeface="隶书" panose="02010509060101010101" pitchFamily="49" charset="-122"/>
                <a:sym typeface="+mn-ea"/>
              </a:rPr>
              <a:t>ice particles</a:t>
            </a:r>
            <a:endParaRPr lang="en-GB" altLang="zh-CN" sz="2800" dirty="0">
              <a:latin typeface="Times New Roman" panose="02020603050405020304" pitchFamily="18" charset="0"/>
            </a:endParaRPr>
          </a:p>
        </p:txBody>
      </p:sp>
      <p:sp>
        <p:nvSpPr>
          <p:cNvPr id="13328" name="Text Box 16"/>
          <p:cNvSpPr txBox="1">
            <a:spLocks noChangeArrowheads="1"/>
          </p:cNvSpPr>
          <p:nvPr/>
        </p:nvSpPr>
        <p:spPr bwMode="auto">
          <a:xfrm>
            <a:off x="6964347" y="1814498"/>
            <a:ext cx="1944688" cy="801688"/>
          </a:xfrm>
          <a:prstGeom prst="rect">
            <a:avLst/>
          </a:prstGeom>
          <a:noFill/>
          <a:ln w="19050">
            <a:solidFill>
              <a:srgbClr val="000000"/>
            </a:solidFill>
            <a:miter lim="800000"/>
          </a:ln>
          <a:extLst>
            <a:ext uri="{909E8E84-426E-40DD-AFC4-6F175D3DCCD1}">
              <a14:hiddenFill xmlns="" xmlns:a14="http://schemas.microsoft.com/office/drawing/2010/main">
                <a:solidFill>
                  <a:srgbClr val="FFFFFF"/>
                </a:solidFill>
              </a14:hiddenFill>
            </a:ext>
          </a:extLst>
        </p:spPr>
        <p:txBody>
          <a:bodyPr wrap="none"/>
          <a:lstStyle>
            <a:lvl1pPr defTabSz="762000" eaLnBrk="0" hangingPunct="0">
              <a:defRPr>
                <a:solidFill>
                  <a:schemeClr val="tx1"/>
                </a:solidFill>
                <a:latin typeface="Tahoma" panose="020B0604030504040204" pitchFamily="34" charset="0"/>
                <a:ea typeface="宋体" panose="02010600030101010101" pitchFamily="2" charset="-122"/>
              </a:defRPr>
            </a:lvl1pPr>
            <a:lvl2pPr marL="742950" indent="-285750" defTabSz="762000" eaLnBrk="0" hangingPunct="0">
              <a:defRPr>
                <a:solidFill>
                  <a:schemeClr val="tx1"/>
                </a:solidFill>
                <a:latin typeface="Tahoma" panose="020B0604030504040204" pitchFamily="34" charset="0"/>
                <a:ea typeface="宋体" panose="02010600030101010101" pitchFamily="2" charset="-122"/>
              </a:defRPr>
            </a:lvl2pPr>
            <a:lvl3pPr marL="1143000" indent="-228600" defTabSz="762000" eaLnBrk="0" hangingPunct="0">
              <a:defRPr>
                <a:solidFill>
                  <a:schemeClr val="tx1"/>
                </a:solidFill>
                <a:latin typeface="Tahoma" panose="020B0604030504040204" pitchFamily="34" charset="0"/>
                <a:ea typeface="宋体" panose="02010600030101010101" pitchFamily="2" charset="-122"/>
              </a:defRPr>
            </a:lvl3pPr>
            <a:lvl4pPr marL="1600200" indent="-228600" defTabSz="762000" eaLnBrk="0" hangingPunct="0">
              <a:defRPr>
                <a:solidFill>
                  <a:schemeClr val="tx1"/>
                </a:solidFill>
                <a:latin typeface="Tahoma" panose="020B0604030504040204" pitchFamily="34" charset="0"/>
                <a:ea typeface="宋体" panose="02010600030101010101" pitchFamily="2" charset="-122"/>
              </a:defRPr>
            </a:lvl4pPr>
            <a:lvl5pPr marL="2057400" indent="-228600" defTabSz="762000" eaLnBrk="0" hangingPunct="0">
              <a:defRPr>
                <a:solidFill>
                  <a:schemeClr val="tx1"/>
                </a:solidFill>
                <a:latin typeface="Tahoma" panose="020B060403050404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r>
              <a:rPr lang="zh-CN" altLang="en-GB" b="1">
                <a:solidFill>
                  <a:schemeClr val="hlink"/>
                </a:solidFill>
                <a:latin typeface="Times New Roman" panose="02020603050405020304" pitchFamily="18" charset="0"/>
                <a:sym typeface="+mn-ea"/>
              </a:rPr>
              <a:t>Thin cirrus cloud</a:t>
            </a:r>
            <a:endParaRPr lang="en-GB" altLang="zh-CN">
              <a:solidFill>
                <a:srgbClr val="000000"/>
              </a:solidFill>
              <a:latin typeface="Arial" panose="020B0604020202020204" pitchFamily="34" charset="0"/>
            </a:endParaRPr>
          </a:p>
          <a:p>
            <a:pPr algn="ctr" eaLnBrk="1" hangingPunct="1"/>
            <a:r>
              <a:rPr lang="en-US" altLang="zh-CN" sz="1600">
                <a:latin typeface="Arial" panose="020B0604020202020204" pitchFamily="34" charset="0"/>
                <a:ea typeface="隶书" panose="02010509060101010101" pitchFamily="49" charset="-122"/>
                <a:sym typeface="+mn-ea"/>
              </a:rPr>
              <a:t>Small ice particles</a:t>
            </a:r>
            <a:endParaRPr lang="en-GB" altLang="zh-CN">
              <a:latin typeface="Arial" panose="020B0604020202020204" pitchFamily="34" charset="0"/>
            </a:endParaRPr>
          </a:p>
        </p:txBody>
      </p:sp>
      <p:sp>
        <p:nvSpPr>
          <p:cNvPr id="13330" name="Rectangle 18"/>
          <p:cNvSpPr>
            <a:spLocks noChangeArrowheads="1"/>
          </p:cNvSpPr>
          <p:nvPr/>
        </p:nvSpPr>
        <p:spPr bwMode="auto">
          <a:xfrm>
            <a:off x="6973872" y="3176574"/>
            <a:ext cx="1873250" cy="468313"/>
          </a:xfrm>
          <a:prstGeom prst="rect">
            <a:avLst/>
          </a:prstGeom>
          <a:solidFill>
            <a:srgbClr val="50FA78"/>
          </a:solidFill>
          <a:ln w="19050">
            <a:solidFill>
              <a:srgbClr val="000000"/>
            </a:solidFill>
            <a:miter lim="800000"/>
          </a:ln>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3331" name="Rectangle 19"/>
          <p:cNvSpPr>
            <a:spLocks noChangeArrowheads="1"/>
          </p:cNvSpPr>
          <p:nvPr/>
        </p:nvSpPr>
        <p:spPr bwMode="auto">
          <a:xfrm>
            <a:off x="4764072" y="3176574"/>
            <a:ext cx="1873250" cy="468313"/>
          </a:xfrm>
          <a:prstGeom prst="rect">
            <a:avLst/>
          </a:prstGeom>
          <a:solidFill>
            <a:srgbClr val="509678"/>
          </a:solidFill>
          <a:ln w="19050">
            <a:solidFill>
              <a:srgbClr val="000000"/>
            </a:solidFill>
            <a:miter lim="800000"/>
          </a:ln>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3332" name="Rectangle 20"/>
          <p:cNvSpPr>
            <a:spLocks noChangeArrowheads="1"/>
          </p:cNvSpPr>
          <p:nvPr/>
        </p:nvSpPr>
        <p:spPr bwMode="auto">
          <a:xfrm>
            <a:off x="2554272" y="3176574"/>
            <a:ext cx="1873250" cy="468313"/>
          </a:xfrm>
          <a:prstGeom prst="rect">
            <a:avLst/>
          </a:prstGeom>
          <a:solidFill>
            <a:srgbClr val="E6FA64"/>
          </a:solidFill>
          <a:ln w="19050">
            <a:solidFill>
              <a:srgbClr val="000000"/>
            </a:solidFill>
            <a:miter lim="800000"/>
          </a:ln>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3333" name="Rectangle 21"/>
          <p:cNvSpPr>
            <a:spLocks noChangeArrowheads="1"/>
          </p:cNvSpPr>
          <p:nvPr/>
        </p:nvSpPr>
        <p:spPr bwMode="auto">
          <a:xfrm>
            <a:off x="268272" y="3176574"/>
            <a:ext cx="1873250" cy="468313"/>
          </a:xfrm>
          <a:prstGeom prst="rect">
            <a:avLst/>
          </a:prstGeom>
          <a:solidFill>
            <a:srgbClr val="E69664"/>
          </a:solidFill>
          <a:ln w="19050">
            <a:solidFill>
              <a:srgbClr val="000000"/>
            </a:solidFill>
            <a:miter lim="800000"/>
          </a:ln>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3334" name="Text Box 22"/>
          <p:cNvSpPr txBox="1">
            <a:spLocks noChangeArrowheads="1"/>
          </p:cNvSpPr>
          <p:nvPr/>
        </p:nvSpPr>
        <p:spPr bwMode="auto">
          <a:xfrm>
            <a:off x="268272" y="3633774"/>
            <a:ext cx="1873250" cy="769620"/>
          </a:xfrm>
          <a:prstGeom prst="rect">
            <a:avLst/>
          </a:prstGeom>
          <a:noFill/>
          <a:ln w="19050">
            <a:solidFill>
              <a:srgbClr val="000000"/>
            </a:solidFill>
            <a:miter lim="800000"/>
          </a:ln>
          <a:extLst>
            <a:ext uri="{909E8E84-426E-40DD-AFC4-6F175D3DCCD1}">
              <a14:hiddenFill xmlns="" xmlns:a14="http://schemas.microsoft.com/office/drawing/2010/main">
                <a:solidFill>
                  <a:srgbClr val="FFFFFF"/>
                </a:solidFill>
              </a14:hiddenFill>
            </a:ext>
          </a:extLst>
        </p:spPr>
        <p:txBody>
          <a:bodyPr wrap="none"/>
          <a:lstStyle>
            <a:lvl1pPr defTabSz="762000" eaLnBrk="0" hangingPunct="0">
              <a:defRPr>
                <a:solidFill>
                  <a:schemeClr val="tx1"/>
                </a:solidFill>
                <a:latin typeface="Tahoma" panose="020B0604030504040204" pitchFamily="34" charset="0"/>
                <a:ea typeface="宋体" panose="02010600030101010101" pitchFamily="2" charset="-122"/>
              </a:defRPr>
            </a:lvl1pPr>
            <a:lvl2pPr marL="742950" indent="-285750" defTabSz="762000" eaLnBrk="0" hangingPunct="0">
              <a:defRPr>
                <a:solidFill>
                  <a:schemeClr val="tx1"/>
                </a:solidFill>
                <a:latin typeface="Tahoma" panose="020B0604030504040204" pitchFamily="34" charset="0"/>
                <a:ea typeface="宋体" panose="02010600030101010101" pitchFamily="2" charset="-122"/>
              </a:defRPr>
            </a:lvl2pPr>
            <a:lvl3pPr marL="1143000" indent="-228600" defTabSz="762000" eaLnBrk="0" hangingPunct="0">
              <a:defRPr>
                <a:solidFill>
                  <a:schemeClr val="tx1"/>
                </a:solidFill>
                <a:latin typeface="Tahoma" panose="020B0604030504040204" pitchFamily="34" charset="0"/>
                <a:ea typeface="宋体" panose="02010600030101010101" pitchFamily="2" charset="-122"/>
              </a:defRPr>
            </a:lvl3pPr>
            <a:lvl4pPr marL="1600200" indent="-228600" defTabSz="762000" eaLnBrk="0" hangingPunct="0">
              <a:defRPr>
                <a:solidFill>
                  <a:schemeClr val="tx1"/>
                </a:solidFill>
                <a:latin typeface="Tahoma" panose="020B0604030504040204" pitchFamily="34" charset="0"/>
                <a:ea typeface="宋体" panose="02010600030101010101" pitchFamily="2" charset="-122"/>
              </a:defRPr>
            </a:lvl4pPr>
            <a:lvl5pPr marL="2057400" indent="-228600" defTabSz="762000" eaLnBrk="0" hangingPunct="0">
              <a:defRPr>
                <a:solidFill>
                  <a:schemeClr val="tx1"/>
                </a:solidFill>
                <a:latin typeface="Tahoma" panose="020B060403050404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a:r>
              <a:rPr lang="zh-CN" altLang="en-GB" sz="1600" b="1" dirty="0" smtClean="0">
                <a:solidFill>
                  <a:schemeClr val="hlink"/>
                </a:solidFill>
                <a:latin typeface="Times New Roman" panose="02020603050405020304" pitchFamily="18" charset="0"/>
              </a:rPr>
              <a:t>Thick supercooled </a:t>
            </a:r>
          </a:p>
          <a:p>
            <a:pPr algn="ctr"/>
            <a:r>
              <a:rPr lang="en-US" altLang="zh-CN" sz="1600" b="1" dirty="0" smtClean="0">
                <a:solidFill>
                  <a:schemeClr val="hlink"/>
                </a:solidFill>
                <a:latin typeface="Times New Roman" panose="02020603050405020304" pitchFamily="18" charset="0"/>
              </a:rPr>
              <a:t>water </a:t>
            </a:r>
            <a:r>
              <a:rPr lang="zh-CN" altLang="en-GB" sz="1600" b="1" dirty="0" smtClean="0">
                <a:solidFill>
                  <a:schemeClr val="hlink"/>
                </a:solidFill>
                <a:latin typeface="Times New Roman" panose="02020603050405020304" pitchFamily="18" charset="0"/>
              </a:rPr>
              <a:t>cloud</a:t>
            </a:r>
          </a:p>
          <a:p>
            <a:pPr algn="ctr"/>
            <a:r>
              <a:rPr lang="en-US" altLang="zh-CN" sz="1600" dirty="0" smtClean="0">
                <a:latin typeface="Arial" panose="020B0604020202020204" pitchFamily="34" charset="0"/>
                <a:ea typeface="隶书" panose="02010509060101010101" pitchFamily="49" charset="-122"/>
                <a:sym typeface="+mn-ea"/>
              </a:rPr>
              <a:t>Large </a:t>
            </a:r>
            <a:r>
              <a:rPr lang="en-US" altLang="zh-CN" sz="1600" dirty="0">
                <a:latin typeface="Arial" panose="020B0604020202020204" pitchFamily="34" charset="0"/>
                <a:ea typeface="隶书" panose="02010509060101010101" pitchFamily="49" charset="-122"/>
                <a:sym typeface="+mn-ea"/>
              </a:rPr>
              <a:t>particles</a:t>
            </a:r>
            <a:endParaRPr lang="en-GB" altLang="zh-CN" sz="1600" dirty="0">
              <a:solidFill>
                <a:schemeClr val="bg2"/>
              </a:solidFill>
              <a:latin typeface="Times New Roman" panose="02020603050405020304" pitchFamily="18" charset="0"/>
            </a:endParaRPr>
          </a:p>
        </p:txBody>
      </p:sp>
      <p:sp>
        <p:nvSpPr>
          <p:cNvPr id="13335" name="Text Box 23"/>
          <p:cNvSpPr txBox="1">
            <a:spLocks noChangeArrowheads="1"/>
          </p:cNvSpPr>
          <p:nvPr/>
        </p:nvSpPr>
        <p:spPr bwMode="auto">
          <a:xfrm>
            <a:off x="2554272" y="3633774"/>
            <a:ext cx="1873250" cy="769620"/>
          </a:xfrm>
          <a:prstGeom prst="rect">
            <a:avLst/>
          </a:prstGeom>
          <a:noFill/>
          <a:ln w="19050">
            <a:solidFill>
              <a:srgbClr val="000000"/>
            </a:solidFill>
            <a:miter lim="800000"/>
          </a:ln>
          <a:extLst>
            <a:ext uri="{909E8E84-426E-40DD-AFC4-6F175D3DCCD1}">
              <a14:hiddenFill xmlns="" xmlns:a14="http://schemas.microsoft.com/office/drawing/2010/main">
                <a:solidFill>
                  <a:srgbClr val="FFFFFF"/>
                </a:solidFill>
              </a14:hiddenFill>
            </a:ext>
          </a:extLst>
        </p:spPr>
        <p:txBody>
          <a:bodyPr wrap="none"/>
          <a:lstStyle>
            <a:lvl1pPr defTabSz="762000" eaLnBrk="0" hangingPunct="0">
              <a:defRPr>
                <a:solidFill>
                  <a:schemeClr val="tx1"/>
                </a:solidFill>
                <a:latin typeface="Tahoma" panose="020B0604030504040204" pitchFamily="34" charset="0"/>
                <a:ea typeface="宋体" panose="02010600030101010101" pitchFamily="2" charset="-122"/>
              </a:defRPr>
            </a:lvl1pPr>
            <a:lvl2pPr marL="742950" indent="-285750" defTabSz="762000" eaLnBrk="0" hangingPunct="0">
              <a:defRPr>
                <a:solidFill>
                  <a:schemeClr val="tx1"/>
                </a:solidFill>
                <a:latin typeface="Tahoma" panose="020B0604030504040204" pitchFamily="34" charset="0"/>
                <a:ea typeface="宋体" panose="02010600030101010101" pitchFamily="2" charset="-122"/>
              </a:defRPr>
            </a:lvl2pPr>
            <a:lvl3pPr marL="1143000" indent="-228600" defTabSz="762000" eaLnBrk="0" hangingPunct="0">
              <a:defRPr>
                <a:solidFill>
                  <a:schemeClr val="tx1"/>
                </a:solidFill>
                <a:latin typeface="Tahoma" panose="020B0604030504040204" pitchFamily="34" charset="0"/>
                <a:ea typeface="宋体" panose="02010600030101010101" pitchFamily="2" charset="-122"/>
              </a:defRPr>
            </a:lvl3pPr>
            <a:lvl4pPr marL="1600200" indent="-228600" defTabSz="762000" eaLnBrk="0" hangingPunct="0">
              <a:defRPr>
                <a:solidFill>
                  <a:schemeClr val="tx1"/>
                </a:solidFill>
                <a:latin typeface="Tahoma" panose="020B0604030504040204" pitchFamily="34" charset="0"/>
                <a:ea typeface="宋体" panose="02010600030101010101" pitchFamily="2" charset="-122"/>
              </a:defRPr>
            </a:lvl4pPr>
            <a:lvl5pPr marL="2057400" indent="-228600" defTabSz="762000" eaLnBrk="0" hangingPunct="0">
              <a:defRPr>
                <a:solidFill>
                  <a:schemeClr val="tx1"/>
                </a:solidFill>
                <a:latin typeface="Tahoma" panose="020B060403050404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a:r>
              <a:rPr lang="zh-CN" altLang="en-GB" sz="1600" b="1" dirty="0">
                <a:solidFill>
                  <a:schemeClr val="hlink"/>
                </a:solidFill>
                <a:latin typeface="Times New Roman" panose="02020603050405020304" pitchFamily="18" charset="0"/>
                <a:sym typeface="+mn-ea"/>
              </a:rPr>
              <a:t>Thick supercooled </a:t>
            </a:r>
            <a:endParaRPr lang="zh-CN" altLang="en-GB" sz="1600" b="1" dirty="0">
              <a:solidFill>
                <a:schemeClr val="hlink"/>
              </a:solidFill>
              <a:latin typeface="Times New Roman" panose="02020603050405020304" pitchFamily="18" charset="0"/>
            </a:endParaRPr>
          </a:p>
          <a:p>
            <a:pPr algn="ctr"/>
            <a:r>
              <a:rPr lang="en-US" altLang="zh-CN" sz="1600" b="1" dirty="0" smtClean="0">
                <a:solidFill>
                  <a:schemeClr val="hlink"/>
                </a:solidFill>
                <a:latin typeface="Times New Roman" panose="02020603050405020304" pitchFamily="18" charset="0"/>
                <a:sym typeface="+mn-ea"/>
              </a:rPr>
              <a:t>water </a:t>
            </a:r>
            <a:r>
              <a:rPr lang="zh-CN" altLang="en-GB" sz="1600" b="1" dirty="0" smtClean="0">
                <a:solidFill>
                  <a:schemeClr val="hlink"/>
                </a:solidFill>
                <a:latin typeface="Times New Roman" panose="02020603050405020304" pitchFamily="18" charset="0"/>
                <a:sym typeface="+mn-ea"/>
              </a:rPr>
              <a:t>cloud</a:t>
            </a:r>
            <a:endParaRPr lang="zh-CN" altLang="en-GB" sz="1600" b="1" dirty="0">
              <a:solidFill>
                <a:schemeClr val="hlink"/>
              </a:solidFill>
              <a:latin typeface="Times New Roman" panose="02020603050405020304" pitchFamily="18" charset="0"/>
              <a:sym typeface="+mn-ea"/>
            </a:endParaRPr>
          </a:p>
          <a:p>
            <a:pPr algn="ctr"/>
            <a:r>
              <a:rPr lang="en-US" altLang="zh-CN" sz="1600" dirty="0">
                <a:latin typeface="Arial" panose="020B0604020202020204" pitchFamily="34" charset="0"/>
                <a:ea typeface="隶书" panose="02010509060101010101" pitchFamily="49" charset="-122"/>
                <a:sym typeface="+mn-ea"/>
              </a:rPr>
              <a:t>Small particles</a:t>
            </a:r>
            <a:endParaRPr lang="en-GB" altLang="zh-CN" sz="1600" dirty="0">
              <a:solidFill>
                <a:schemeClr val="bg2"/>
              </a:solidFill>
              <a:latin typeface="Arial" panose="020B0604020202020204" pitchFamily="34" charset="0"/>
            </a:endParaRPr>
          </a:p>
        </p:txBody>
      </p:sp>
      <p:sp>
        <p:nvSpPr>
          <p:cNvPr id="13336" name="Text Box 24"/>
          <p:cNvSpPr txBox="1">
            <a:spLocks noChangeArrowheads="1"/>
          </p:cNvSpPr>
          <p:nvPr/>
        </p:nvSpPr>
        <p:spPr bwMode="auto">
          <a:xfrm>
            <a:off x="4764072" y="3633774"/>
            <a:ext cx="1873250" cy="770255"/>
          </a:xfrm>
          <a:prstGeom prst="rect">
            <a:avLst/>
          </a:prstGeom>
          <a:noFill/>
          <a:ln w="19050">
            <a:solidFill>
              <a:srgbClr val="000000"/>
            </a:solidFill>
            <a:miter lim="800000"/>
          </a:ln>
          <a:extLst>
            <a:ext uri="{909E8E84-426E-40DD-AFC4-6F175D3DCCD1}">
              <a14:hiddenFill xmlns="" xmlns:a14="http://schemas.microsoft.com/office/drawing/2010/main">
                <a:solidFill>
                  <a:srgbClr val="FFFFFF"/>
                </a:solidFill>
              </a14:hiddenFill>
            </a:ext>
          </a:extLst>
        </p:spPr>
        <p:txBody>
          <a:bodyPr wrap="none"/>
          <a:lstStyle>
            <a:lvl1pPr defTabSz="762000" eaLnBrk="0" hangingPunct="0">
              <a:defRPr>
                <a:solidFill>
                  <a:schemeClr val="tx1"/>
                </a:solidFill>
                <a:latin typeface="Tahoma" panose="020B0604030504040204" pitchFamily="34" charset="0"/>
                <a:ea typeface="宋体" panose="02010600030101010101" pitchFamily="2" charset="-122"/>
              </a:defRPr>
            </a:lvl1pPr>
            <a:lvl2pPr marL="742950" indent="-285750" defTabSz="762000" eaLnBrk="0" hangingPunct="0">
              <a:defRPr>
                <a:solidFill>
                  <a:schemeClr val="tx1"/>
                </a:solidFill>
                <a:latin typeface="Tahoma" panose="020B0604030504040204" pitchFamily="34" charset="0"/>
                <a:ea typeface="宋体" panose="02010600030101010101" pitchFamily="2" charset="-122"/>
              </a:defRPr>
            </a:lvl2pPr>
            <a:lvl3pPr marL="1143000" indent="-228600" defTabSz="762000" eaLnBrk="0" hangingPunct="0">
              <a:defRPr>
                <a:solidFill>
                  <a:schemeClr val="tx1"/>
                </a:solidFill>
                <a:latin typeface="Tahoma" panose="020B0604030504040204" pitchFamily="34" charset="0"/>
                <a:ea typeface="宋体" panose="02010600030101010101" pitchFamily="2" charset="-122"/>
              </a:defRPr>
            </a:lvl3pPr>
            <a:lvl4pPr marL="1600200" indent="-228600" defTabSz="762000" eaLnBrk="0" hangingPunct="0">
              <a:defRPr>
                <a:solidFill>
                  <a:schemeClr val="tx1"/>
                </a:solidFill>
                <a:latin typeface="Tahoma" panose="020B0604030504040204" pitchFamily="34" charset="0"/>
                <a:ea typeface="宋体" panose="02010600030101010101" pitchFamily="2" charset="-122"/>
              </a:defRPr>
            </a:lvl4pPr>
            <a:lvl5pPr marL="2057400" indent="-228600" defTabSz="762000" eaLnBrk="0" hangingPunct="0">
              <a:defRPr>
                <a:solidFill>
                  <a:schemeClr val="tx1"/>
                </a:solidFill>
                <a:latin typeface="Tahoma" panose="020B060403050404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a:r>
              <a:rPr lang="zh-CN" altLang="en-GB" sz="1600" b="1" dirty="0">
                <a:solidFill>
                  <a:schemeClr val="hlink"/>
                </a:solidFill>
                <a:latin typeface="Times New Roman" panose="02020603050405020304" pitchFamily="18" charset="0"/>
                <a:sym typeface="+mn-ea"/>
              </a:rPr>
              <a:t>Th</a:t>
            </a:r>
            <a:r>
              <a:rPr lang="en-US" altLang="zh-CN" sz="1600" b="1" dirty="0">
                <a:solidFill>
                  <a:schemeClr val="hlink"/>
                </a:solidFill>
                <a:latin typeface="Times New Roman" panose="02020603050405020304" pitchFamily="18" charset="0"/>
                <a:sym typeface="+mn-ea"/>
              </a:rPr>
              <a:t>in</a:t>
            </a:r>
            <a:r>
              <a:rPr lang="zh-CN" altLang="en-GB" sz="1600" b="1" dirty="0">
                <a:solidFill>
                  <a:schemeClr val="hlink"/>
                </a:solidFill>
                <a:latin typeface="Times New Roman" panose="02020603050405020304" pitchFamily="18" charset="0"/>
                <a:sym typeface="+mn-ea"/>
              </a:rPr>
              <a:t> supercooled </a:t>
            </a:r>
            <a:endParaRPr lang="zh-CN" altLang="en-GB" sz="1600" b="1" dirty="0">
              <a:solidFill>
                <a:schemeClr val="hlink"/>
              </a:solidFill>
              <a:latin typeface="Times New Roman" panose="02020603050405020304" pitchFamily="18" charset="0"/>
            </a:endParaRPr>
          </a:p>
          <a:p>
            <a:pPr algn="ctr"/>
            <a:r>
              <a:rPr lang="en-US" altLang="zh-CN" sz="1600" b="1" dirty="0" smtClean="0">
                <a:solidFill>
                  <a:schemeClr val="hlink"/>
                </a:solidFill>
                <a:latin typeface="Times New Roman" panose="02020603050405020304" pitchFamily="18" charset="0"/>
                <a:sym typeface="+mn-ea"/>
              </a:rPr>
              <a:t>water </a:t>
            </a:r>
            <a:r>
              <a:rPr lang="zh-CN" altLang="en-GB" sz="1600" b="1" dirty="0" smtClean="0">
                <a:solidFill>
                  <a:schemeClr val="hlink"/>
                </a:solidFill>
                <a:latin typeface="Times New Roman" panose="02020603050405020304" pitchFamily="18" charset="0"/>
                <a:sym typeface="+mn-ea"/>
              </a:rPr>
              <a:t>cloud</a:t>
            </a:r>
            <a:endParaRPr lang="zh-CN" altLang="en-GB" sz="1600" b="1" dirty="0">
              <a:solidFill>
                <a:schemeClr val="hlink"/>
              </a:solidFill>
              <a:latin typeface="Times New Roman" panose="02020603050405020304" pitchFamily="18" charset="0"/>
              <a:sym typeface="+mn-ea"/>
            </a:endParaRPr>
          </a:p>
          <a:p>
            <a:pPr algn="ctr"/>
            <a:r>
              <a:rPr lang="en-US" altLang="zh-CN" sz="1600" dirty="0" smtClean="0">
                <a:latin typeface="Arial" panose="020B0604020202020204" pitchFamily="34" charset="0"/>
                <a:ea typeface="隶书" panose="02010509060101010101" pitchFamily="49" charset="-122"/>
                <a:sym typeface="+mn-ea"/>
              </a:rPr>
              <a:t>Large </a:t>
            </a:r>
            <a:r>
              <a:rPr lang="en-US" altLang="zh-CN" sz="1600" dirty="0">
                <a:latin typeface="Arial" panose="020B0604020202020204" pitchFamily="34" charset="0"/>
                <a:ea typeface="隶书" panose="02010509060101010101" pitchFamily="49" charset="-122"/>
                <a:sym typeface="+mn-ea"/>
              </a:rPr>
              <a:t>particles</a:t>
            </a:r>
            <a:endParaRPr lang="en-GB" altLang="zh-CN" sz="1600" dirty="0">
              <a:solidFill>
                <a:schemeClr val="bg2"/>
              </a:solidFill>
              <a:latin typeface="Times New Roman" panose="02020603050405020304" pitchFamily="18" charset="0"/>
            </a:endParaRPr>
          </a:p>
          <a:p>
            <a:pPr algn="ctr"/>
            <a:endParaRPr lang="en-GB" altLang="zh-CN" sz="2800" dirty="0">
              <a:solidFill>
                <a:schemeClr val="bg2"/>
              </a:solidFill>
              <a:latin typeface="Times New Roman" panose="02020603050405020304" pitchFamily="18" charset="0"/>
            </a:endParaRPr>
          </a:p>
        </p:txBody>
      </p:sp>
      <p:sp>
        <p:nvSpPr>
          <p:cNvPr id="13337" name="Text Box 25"/>
          <p:cNvSpPr txBox="1">
            <a:spLocks noChangeArrowheads="1"/>
          </p:cNvSpPr>
          <p:nvPr/>
        </p:nvSpPr>
        <p:spPr bwMode="auto">
          <a:xfrm>
            <a:off x="6973872" y="3633774"/>
            <a:ext cx="1873250" cy="768985"/>
          </a:xfrm>
          <a:prstGeom prst="rect">
            <a:avLst/>
          </a:prstGeom>
          <a:noFill/>
          <a:ln w="19050">
            <a:solidFill>
              <a:srgbClr val="000000"/>
            </a:solidFill>
            <a:miter lim="800000"/>
          </a:ln>
          <a:extLst>
            <a:ext uri="{909E8E84-426E-40DD-AFC4-6F175D3DCCD1}">
              <a14:hiddenFill xmlns="" xmlns:a14="http://schemas.microsoft.com/office/drawing/2010/main">
                <a:solidFill>
                  <a:srgbClr val="FFFFFF"/>
                </a:solidFill>
              </a14:hiddenFill>
            </a:ext>
          </a:extLst>
        </p:spPr>
        <p:txBody>
          <a:bodyPr wrap="none"/>
          <a:lstStyle>
            <a:lvl1pPr defTabSz="762000" eaLnBrk="0" hangingPunct="0">
              <a:defRPr>
                <a:solidFill>
                  <a:schemeClr val="tx1"/>
                </a:solidFill>
                <a:latin typeface="Tahoma" panose="020B0604030504040204" pitchFamily="34" charset="0"/>
                <a:ea typeface="宋体" panose="02010600030101010101" pitchFamily="2" charset="-122"/>
              </a:defRPr>
            </a:lvl1pPr>
            <a:lvl2pPr marL="742950" indent="-285750" defTabSz="762000" eaLnBrk="0" hangingPunct="0">
              <a:defRPr>
                <a:solidFill>
                  <a:schemeClr val="tx1"/>
                </a:solidFill>
                <a:latin typeface="Tahoma" panose="020B0604030504040204" pitchFamily="34" charset="0"/>
                <a:ea typeface="宋体" panose="02010600030101010101" pitchFamily="2" charset="-122"/>
              </a:defRPr>
            </a:lvl2pPr>
            <a:lvl3pPr marL="1143000" indent="-228600" defTabSz="762000" eaLnBrk="0" hangingPunct="0">
              <a:defRPr>
                <a:solidFill>
                  <a:schemeClr val="tx1"/>
                </a:solidFill>
                <a:latin typeface="Tahoma" panose="020B0604030504040204" pitchFamily="34" charset="0"/>
                <a:ea typeface="宋体" panose="02010600030101010101" pitchFamily="2" charset="-122"/>
              </a:defRPr>
            </a:lvl3pPr>
            <a:lvl4pPr marL="1600200" indent="-228600" defTabSz="762000" eaLnBrk="0" hangingPunct="0">
              <a:defRPr>
                <a:solidFill>
                  <a:schemeClr val="tx1"/>
                </a:solidFill>
                <a:latin typeface="Tahoma" panose="020B0604030504040204" pitchFamily="34" charset="0"/>
                <a:ea typeface="宋体" panose="02010600030101010101" pitchFamily="2" charset="-122"/>
              </a:defRPr>
            </a:lvl4pPr>
            <a:lvl5pPr marL="2057400" indent="-228600" defTabSz="762000" eaLnBrk="0" hangingPunct="0">
              <a:defRPr>
                <a:solidFill>
                  <a:schemeClr val="tx1"/>
                </a:solidFill>
                <a:latin typeface="Tahoma" panose="020B060403050404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a:r>
              <a:rPr lang="zh-CN" altLang="en-GB" sz="1600" b="1" dirty="0">
                <a:solidFill>
                  <a:schemeClr val="hlink"/>
                </a:solidFill>
                <a:latin typeface="Times New Roman" panose="02020603050405020304" pitchFamily="18" charset="0"/>
                <a:sym typeface="+mn-ea"/>
              </a:rPr>
              <a:t>Th</a:t>
            </a:r>
            <a:r>
              <a:rPr lang="en-US" altLang="zh-CN" sz="1600" b="1" dirty="0">
                <a:solidFill>
                  <a:schemeClr val="hlink"/>
                </a:solidFill>
                <a:latin typeface="Times New Roman" panose="02020603050405020304" pitchFamily="18" charset="0"/>
                <a:sym typeface="+mn-ea"/>
              </a:rPr>
              <a:t>in</a:t>
            </a:r>
            <a:r>
              <a:rPr lang="zh-CN" altLang="en-GB" sz="1600" b="1" dirty="0">
                <a:solidFill>
                  <a:schemeClr val="hlink"/>
                </a:solidFill>
                <a:latin typeface="Times New Roman" panose="02020603050405020304" pitchFamily="18" charset="0"/>
                <a:sym typeface="+mn-ea"/>
              </a:rPr>
              <a:t> supercooled </a:t>
            </a:r>
            <a:endParaRPr lang="zh-CN" altLang="en-GB" sz="1600" b="1" dirty="0">
              <a:solidFill>
                <a:schemeClr val="hlink"/>
              </a:solidFill>
              <a:latin typeface="Times New Roman" panose="02020603050405020304" pitchFamily="18" charset="0"/>
            </a:endParaRPr>
          </a:p>
          <a:p>
            <a:pPr algn="ctr"/>
            <a:r>
              <a:rPr lang="en-US" altLang="zh-CN" sz="1600" b="1" dirty="0" smtClean="0">
                <a:solidFill>
                  <a:schemeClr val="hlink"/>
                </a:solidFill>
                <a:latin typeface="Times New Roman" panose="02020603050405020304" pitchFamily="18" charset="0"/>
                <a:sym typeface="+mn-ea"/>
              </a:rPr>
              <a:t>water </a:t>
            </a:r>
            <a:r>
              <a:rPr lang="zh-CN" altLang="en-GB" sz="1600" b="1" dirty="0" smtClean="0">
                <a:solidFill>
                  <a:schemeClr val="hlink"/>
                </a:solidFill>
                <a:latin typeface="Times New Roman" panose="02020603050405020304" pitchFamily="18" charset="0"/>
                <a:sym typeface="+mn-ea"/>
              </a:rPr>
              <a:t>cloud</a:t>
            </a:r>
            <a:endParaRPr lang="zh-CN" altLang="en-GB" sz="1600" b="1" dirty="0">
              <a:solidFill>
                <a:schemeClr val="hlink"/>
              </a:solidFill>
              <a:latin typeface="Times New Roman" panose="02020603050405020304" pitchFamily="18" charset="0"/>
              <a:sym typeface="+mn-ea"/>
            </a:endParaRPr>
          </a:p>
          <a:p>
            <a:pPr algn="ctr"/>
            <a:r>
              <a:rPr lang="en-US" altLang="zh-CN" sz="1600" dirty="0">
                <a:latin typeface="Arial" panose="020B0604020202020204" pitchFamily="34" charset="0"/>
                <a:ea typeface="隶书" panose="02010509060101010101" pitchFamily="49" charset="-122"/>
                <a:sym typeface="+mn-ea"/>
              </a:rPr>
              <a:t>Small particles</a:t>
            </a:r>
            <a:endParaRPr lang="en-GB" altLang="zh-CN" dirty="0">
              <a:solidFill>
                <a:schemeClr val="bg2"/>
              </a:solidFill>
              <a:latin typeface="Arial" panose="020B0604020202020204" pitchFamily="34" charset="0"/>
            </a:endParaRPr>
          </a:p>
        </p:txBody>
      </p:sp>
      <p:sp>
        <p:nvSpPr>
          <p:cNvPr id="13338" name="Text Box 26"/>
          <p:cNvSpPr txBox="1">
            <a:spLocks noChangeArrowheads="1"/>
          </p:cNvSpPr>
          <p:nvPr/>
        </p:nvSpPr>
        <p:spPr bwMode="auto">
          <a:xfrm>
            <a:off x="357158" y="2714620"/>
            <a:ext cx="23272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r>
              <a:rPr lang="en-US" altLang="zh-CN" sz="2400" b="1" dirty="0">
                <a:latin typeface="Arial" panose="020B0604020202020204" pitchFamily="34" charset="0"/>
                <a:ea typeface="隶书" panose="02010509060101010101" pitchFamily="49" charset="-122"/>
              </a:rPr>
              <a:t>Medium Cloud</a:t>
            </a:r>
          </a:p>
        </p:txBody>
      </p:sp>
      <p:sp>
        <p:nvSpPr>
          <p:cNvPr id="13339" name="Text Box 27"/>
          <p:cNvSpPr txBox="1">
            <a:spLocks noChangeArrowheads="1"/>
          </p:cNvSpPr>
          <p:nvPr/>
        </p:nvSpPr>
        <p:spPr bwMode="auto">
          <a:xfrm>
            <a:off x="357158" y="4500570"/>
            <a:ext cx="209359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r>
              <a:rPr lang="en-US" altLang="zh-CN" sz="2400" b="1" dirty="0">
                <a:latin typeface="Arial" panose="020B0604020202020204" pitchFamily="34" charset="0"/>
                <a:ea typeface="隶书" panose="02010509060101010101" pitchFamily="49" charset="-122"/>
              </a:rPr>
              <a:t>Low Cloud</a:t>
            </a:r>
          </a:p>
        </p:txBody>
      </p:sp>
      <p:sp>
        <p:nvSpPr>
          <p:cNvPr id="13340" name="Rectangle 28"/>
          <p:cNvSpPr>
            <a:spLocks noChangeArrowheads="1"/>
          </p:cNvSpPr>
          <p:nvPr/>
        </p:nvSpPr>
        <p:spPr bwMode="auto">
          <a:xfrm>
            <a:off x="6996114" y="5000636"/>
            <a:ext cx="1909763" cy="468313"/>
          </a:xfrm>
          <a:prstGeom prst="rect">
            <a:avLst/>
          </a:prstGeom>
          <a:solidFill>
            <a:srgbClr val="7896B4"/>
          </a:solidFill>
          <a:ln w="19050">
            <a:solidFill>
              <a:srgbClr val="000000"/>
            </a:solidFill>
            <a:miter lim="800000"/>
          </a:ln>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3341" name="Rectangle 29"/>
          <p:cNvSpPr>
            <a:spLocks noChangeArrowheads="1"/>
          </p:cNvSpPr>
          <p:nvPr/>
        </p:nvSpPr>
        <p:spPr bwMode="auto">
          <a:xfrm>
            <a:off x="4786314" y="5000636"/>
            <a:ext cx="1909763" cy="468313"/>
          </a:xfrm>
          <a:prstGeom prst="rect">
            <a:avLst/>
          </a:prstGeom>
          <a:solidFill>
            <a:srgbClr val="7864B4"/>
          </a:solidFill>
          <a:ln w="19050">
            <a:solidFill>
              <a:srgbClr val="000000"/>
            </a:solidFill>
            <a:miter lim="800000"/>
          </a:ln>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3342" name="Rectangle 30"/>
          <p:cNvSpPr>
            <a:spLocks noChangeArrowheads="1"/>
          </p:cNvSpPr>
          <p:nvPr/>
        </p:nvSpPr>
        <p:spPr bwMode="auto">
          <a:xfrm>
            <a:off x="2500314" y="5000636"/>
            <a:ext cx="1909763" cy="468313"/>
          </a:xfrm>
          <a:prstGeom prst="rect">
            <a:avLst/>
          </a:prstGeom>
          <a:solidFill>
            <a:srgbClr val="DCFAB4"/>
          </a:solidFill>
          <a:ln w="19050">
            <a:solidFill>
              <a:srgbClr val="000000"/>
            </a:solidFill>
            <a:miter lim="800000"/>
          </a:ln>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3343" name="Rectangle 31"/>
          <p:cNvSpPr>
            <a:spLocks noChangeArrowheads="1"/>
          </p:cNvSpPr>
          <p:nvPr/>
        </p:nvSpPr>
        <p:spPr bwMode="auto">
          <a:xfrm>
            <a:off x="290514" y="5000636"/>
            <a:ext cx="1909763" cy="468313"/>
          </a:xfrm>
          <a:prstGeom prst="rect">
            <a:avLst/>
          </a:prstGeom>
          <a:solidFill>
            <a:srgbClr val="B464B4"/>
          </a:solidFill>
          <a:ln w="19050">
            <a:solidFill>
              <a:srgbClr val="000000"/>
            </a:solidFill>
            <a:miter lim="800000"/>
          </a:ln>
        </p:spPr>
        <p:txBody>
          <a:bodyPr wrap="none" anchor="ct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endParaRPr lang="zh-CN" altLang="en-US"/>
          </a:p>
        </p:txBody>
      </p:sp>
      <p:sp>
        <p:nvSpPr>
          <p:cNvPr id="13344" name="Text Box 32"/>
          <p:cNvSpPr txBox="1">
            <a:spLocks noChangeArrowheads="1"/>
          </p:cNvSpPr>
          <p:nvPr/>
        </p:nvSpPr>
        <p:spPr bwMode="auto">
          <a:xfrm>
            <a:off x="290514" y="5467361"/>
            <a:ext cx="1910080" cy="586740"/>
          </a:xfrm>
          <a:prstGeom prst="rect">
            <a:avLst/>
          </a:prstGeom>
          <a:noFill/>
          <a:ln w="19050">
            <a:solidFill>
              <a:srgbClr val="000000"/>
            </a:solidFill>
            <a:miter lim="800000"/>
          </a:ln>
          <a:extLst>
            <a:ext uri="{909E8E84-426E-40DD-AFC4-6F175D3DCCD1}">
              <a14:hiddenFill xmlns="" xmlns:a14="http://schemas.microsoft.com/office/drawing/2010/main">
                <a:solidFill>
                  <a:srgbClr val="FFFFFF"/>
                </a:solidFill>
              </a14:hiddenFill>
            </a:ext>
          </a:extLst>
        </p:spPr>
        <p:txBody>
          <a:bodyPr wrap="none"/>
          <a:lstStyle>
            <a:lvl1pPr defTabSz="762000" eaLnBrk="0" hangingPunct="0">
              <a:defRPr>
                <a:solidFill>
                  <a:schemeClr val="tx1"/>
                </a:solidFill>
                <a:latin typeface="Tahoma" panose="020B0604030504040204" pitchFamily="34" charset="0"/>
                <a:ea typeface="宋体" panose="02010600030101010101" pitchFamily="2" charset="-122"/>
              </a:defRPr>
            </a:lvl1pPr>
            <a:lvl2pPr marL="742950" indent="-285750" defTabSz="762000" eaLnBrk="0" hangingPunct="0">
              <a:defRPr>
                <a:solidFill>
                  <a:schemeClr val="tx1"/>
                </a:solidFill>
                <a:latin typeface="Tahoma" panose="020B0604030504040204" pitchFamily="34" charset="0"/>
                <a:ea typeface="宋体" panose="02010600030101010101" pitchFamily="2" charset="-122"/>
              </a:defRPr>
            </a:lvl2pPr>
            <a:lvl3pPr marL="1143000" indent="-228600" defTabSz="762000" eaLnBrk="0" hangingPunct="0">
              <a:defRPr>
                <a:solidFill>
                  <a:schemeClr val="tx1"/>
                </a:solidFill>
                <a:latin typeface="Tahoma" panose="020B0604030504040204" pitchFamily="34" charset="0"/>
                <a:ea typeface="宋体" panose="02010600030101010101" pitchFamily="2" charset="-122"/>
              </a:defRPr>
            </a:lvl3pPr>
            <a:lvl4pPr marL="1600200" indent="-228600" defTabSz="762000" eaLnBrk="0" hangingPunct="0">
              <a:defRPr>
                <a:solidFill>
                  <a:schemeClr val="tx1"/>
                </a:solidFill>
                <a:latin typeface="Tahoma" panose="020B0604030504040204" pitchFamily="34" charset="0"/>
                <a:ea typeface="宋体" panose="02010600030101010101" pitchFamily="2" charset="-122"/>
              </a:defRPr>
            </a:lvl4pPr>
            <a:lvl5pPr marL="2057400" indent="-228600" defTabSz="762000" eaLnBrk="0" hangingPunct="0">
              <a:defRPr>
                <a:solidFill>
                  <a:schemeClr val="tx1"/>
                </a:solidFill>
                <a:latin typeface="Tahoma" panose="020B060403050404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a:r>
              <a:rPr lang="en-US" altLang="zh-CN" sz="1600" b="1" dirty="0" smtClean="0">
                <a:solidFill>
                  <a:schemeClr val="hlink"/>
                </a:solidFill>
                <a:latin typeface="Times New Roman" panose="02020603050405020304" pitchFamily="18" charset="0"/>
              </a:rPr>
              <a:t>Thick water</a:t>
            </a:r>
            <a:r>
              <a:rPr lang="zh-CN" altLang="en-GB" sz="1600" b="1" dirty="0" smtClean="0">
                <a:solidFill>
                  <a:schemeClr val="hlink"/>
                </a:solidFill>
                <a:latin typeface="Times New Roman" panose="02020603050405020304" pitchFamily="18" charset="0"/>
              </a:rPr>
              <a:t> cloud</a:t>
            </a:r>
          </a:p>
          <a:p>
            <a:pPr algn="ctr"/>
            <a:r>
              <a:rPr lang="en-US" altLang="zh-CN" sz="1600" dirty="0" smtClean="0">
                <a:latin typeface="Arial" panose="020B0604020202020204" pitchFamily="34" charset="0"/>
                <a:ea typeface="隶书" panose="02010509060101010101" pitchFamily="49" charset="-122"/>
                <a:sym typeface="+mn-ea"/>
              </a:rPr>
              <a:t>Large </a:t>
            </a:r>
            <a:r>
              <a:rPr lang="en-US" altLang="zh-CN" sz="1600" dirty="0">
                <a:latin typeface="Arial" panose="020B0604020202020204" pitchFamily="34" charset="0"/>
                <a:ea typeface="隶书" panose="02010509060101010101" pitchFamily="49" charset="-122"/>
                <a:sym typeface="+mn-ea"/>
              </a:rPr>
              <a:t>particles</a:t>
            </a:r>
            <a:endParaRPr lang="zh-CN" altLang="en-GB" sz="2800" dirty="0">
              <a:latin typeface="Times New Roman" panose="02020603050405020304" pitchFamily="18" charset="0"/>
            </a:endParaRPr>
          </a:p>
        </p:txBody>
      </p:sp>
      <p:sp>
        <p:nvSpPr>
          <p:cNvPr id="13345" name="Text Box 33"/>
          <p:cNvSpPr txBox="1">
            <a:spLocks noChangeArrowheads="1"/>
          </p:cNvSpPr>
          <p:nvPr/>
        </p:nvSpPr>
        <p:spPr bwMode="auto">
          <a:xfrm>
            <a:off x="2505394" y="5467361"/>
            <a:ext cx="1909445" cy="586740"/>
          </a:xfrm>
          <a:prstGeom prst="rect">
            <a:avLst/>
          </a:prstGeom>
          <a:noFill/>
          <a:ln w="19050">
            <a:solidFill>
              <a:srgbClr val="000000"/>
            </a:solidFill>
            <a:miter lim="800000"/>
          </a:ln>
          <a:extLst>
            <a:ext uri="{909E8E84-426E-40DD-AFC4-6F175D3DCCD1}">
              <a14:hiddenFill xmlns="" xmlns:a14="http://schemas.microsoft.com/office/drawing/2010/main">
                <a:solidFill>
                  <a:srgbClr val="FFFFFF"/>
                </a:solidFill>
              </a14:hiddenFill>
            </a:ext>
          </a:extLst>
        </p:spPr>
        <p:txBody>
          <a:bodyPr wrap="none"/>
          <a:lstStyle>
            <a:lvl1pPr defTabSz="762000" eaLnBrk="0" hangingPunct="0">
              <a:defRPr>
                <a:solidFill>
                  <a:schemeClr val="tx1"/>
                </a:solidFill>
                <a:latin typeface="Tahoma" panose="020B0604030504040204" pitchFamily="34" charset="0"/>
                <a:ea typeface="宋体" panose="02010600030101010101" pitchFamily="2" charset="-122"/>
              </a:defRPr>
            </a:lvl1pPr>
            <a:lvl2pPr marL="742950" indent="-285750" defTabSz="762000" eaLnBrk="0" hangingPunct="0">
              <a:defRPr>
                <a:solidFill>
                  <a:schemeClr val="tx1"/>
                </a:solidFill>
                <a:latin typeface="Tahoma" panose="020B0604030504040204" pitchFamily="34" charset="0"/>
                <a:ea typeface="宋体" panose="02010600030101010101" pitchFamily="2" charset="-122"/>
              </a:defRPr>
            </a:lvl2pPr>
            <a:lvl3pPr marL="1143000" indent="-228600" defTabSz="762000" eaLnBrk="0" hangingPunct="0">
              <a:defRPr>
                <a:solidFill>
                  <a:schemeClr val="tx1"/>
                </a:solidFill>
                <a:latin typeface="Tahoma" panose="020B0604030504040204" pitchFamily="34" charset="0"/>
                <a:ea typeface="宋体" panose="02010600030101010101" pitchFamily="2" charset="-122"/>
              </a:defRPr>
            </a:lvl3pPr>
            <a:lvl4pPr marL="1600200" indent="-228600" defTabSz="762000" eaLnBrk="0" hangingPunct="0">
              <a:defRPr>
                <a:solidFill>
                  <a:schemeClr val="tx1"/>
                </a:solidFill>
                <a:latin typeface="Tahoma" panose="020B0604030504040204" pitchFamily="34" charset="0"/>
                <a:ea typeface="宋体" panose="02010600030101010101" pitchFamily="2" charset="-122"/>
              </a:defRPr>
            </a:lvl4pPr>
            <a:lvl5pPr marL="2057400" indent="-228600" defTabSz="762000" eaLnBrk="0" hangingPunct="0">
              <a:defRPr>
                <a:solidFill>
                  <a:schemeClr val="tx1"/>
                </a:solidFill>
                <a:latin typeface="Tahoma" panose="020B060403050404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r>
              <a:rPr lang="en-US" altLang="zh-CN" sz="1600" b="1" dirty="0" smtClean="0">
                <a:solidFill>
                  <a:schemeClr val="hlink"/>
                </a:solidFill>
                <a:latin typeface="Times New Roman" panose="02020603050405020304" pitchFamily="18" charset="0"/>
                <a:sym typeface="+mn-ea"/>
              </a:rPr>
              <a:t>Thick water</a:t>
            </a:r>
            <a:r>
              <a:rPr lang="zh-CN" altLang="en-GB" sz="1600" b="1" dirty="0" smtClean="0">
                <a:solidFill>
                  <a:schemeClr val="hlink"/>
                </a:solidFill>
                <a:latin typeface="Times New Roman" panose="02020603050405020304" pitchFamily="18" charset="0"/>
                <a:sym typeface="+mn-ea"/>
              </a:rPr>
              <a:t> cloud</a:t>
            </a:r>
          </a:p>
          <a:p>
            <a:pPr algn="ctr" eaLnBrk="1" hangingPunct="1"/>
            <a:r>
              <a:rPr lang="en-US" altLang="zh-CN" sz="1600" dirty="0">
                <a:latin typeface="Arial" panose="020B0604020202020204" pitchFamily="34" charset="0"/>
                <a:ea typeface="隶书" panose="02010509060101010101" pitchFamily="49" charset="-122"/>
                <a:sym typeface="+mn-ea"/>
              </a:rPr>
              <a:t>Small particles</a:t>
            </a:r>
            <a:endParaRPr lang="en-GB" altLang="zh-CN" sz="1600" dirty="0">
              <a:solidFill>
                <a:schemeClr val="bg2"/>
              </a:solidFill>
              <a:latin typeface="Arial" panose="020B0604020202020204" pitchFamily="34" charset="0"/>
            </a:endParaRPr>
          </a:p>
          <a:p>
            <a:pPr algn="ctr" eaLnBrk="1" hangingPunct="1"/>
            <a:endParaRPr lang="zh-CN" altLang="en-GB" sz="1600" dirty="0">
              <a:latin typeface="Times New Roman" panose="02020603050405020304" pitchFamily="18" charset="0"/>
            </a:endParaRPr>
          </a:p>
        </p:txBody>
      </p:sp>
      <p:sp>
        <p:nvSpPr>
          <p:cNvPr id="13346" name="Text Box 34"/>
          <p:cNvSpPr txBox="1">
            <a:spLocks noChangeArrowheads="1"/>
          </p:cNvSpPr>
          <p:nvPr/>
        </p:nvSpPr>
        <p:spPr bwMode="auto">
          <a:xfrm>
            <a:off x="4786314" y="5448311"/>
            <a:ext cx="1910080" cy="605155"/>
          </a:xfrm>
          <a:prstGeom prst="rect">
            <a:avLst/>
          </a:prstGeom>
          <a:noFill/>
          <a:ln w="19050">
            <a:solidFill>
              <a:srgbClr val="000000"/>
            </a:solidFill>
            <a:miter lim="800000"/>
          </a:ln>
          <a:extLst>
            <a:ext uri="{909E8E84-426E-40DD-AFC4-6F175D3DCCD1}">
              <a14:hiddenFill xmlns="" xmlns:a14="http://schemas.microsoft.com/office/drawing/2010/main">
                <a:solidFill>
                  <a:srgbClr val="FFFFFF"/>
                </a:solidFill>
              </a14:hiddenFill>
            </a:ext>
          </a:extLst>
        </p:spPr>
        <p:txBody>
          <a:bodyPr wrap="none"/>
          <a:lstStyle>
            <a:lvl1pPr defTabSz="762000" eaLnBrk="0" hangingPunct="0">
              <a:defRPr>
                <a:solidFill>
                  <a:schemeClr val="tx1"/>
                </a:solidFill>
                <a:latin typeface="Tahoma" panose="020B0604030504040204" pitchFamily="34" charset="0"/>
                <a:ea typeface="宋体" panose="02010600030101010101" pitchFamily="2" charset="-122"/>
              </a:defRPr>
            </a:lvl1pPr>
            <a:lvl2pPr marL="742950" indent="-285750" defTabSz="762000" eaLnBrk="0" hangingPunct="0">
              <a:defRPr>
                <a:solidFill>
                  <a:schemeClr val="tx1"/>
                </a:solidFill>
                <a:latin typeface="Tahoma" panose="020B0604030504040204" pitchFamily="34" charset="0"/>
                <a:ea typeface="宋体" panose="02010600030101010101" pitchFamily="2" charset="-122"/>
              </a:defRPr>
            </a:lvl2pPr>
            <a:lvl3pPr marL="1143000" indent="-228600" defTabSz="762000" eaLnBrk="0" hangingPunct="0">
              <a:defRPr>
                <a:solidFill>
                  <a:schemeClr val="tx1"/>
                </a:solidFill>
                <a:latin typeface="Tahoma" panose="020B0604030504040204" pitchFamily="34" charset="0"/>
                <a:ea typeface="宋体" panose="02010600030101010101" pitchFamily="2" charset="-122"/>
              </a:defRPr>
            </a:lvl3pPr>
            <a:lvl4pPr marL="1600200" indent="-228600" defTabSz="762000" eaLnBrk="0" hangingPunct="0">
              <a:defRPr>
                <a:solidFill>
                  <a:schemeClr val="tx1"/>
                </a:solidFill>
                <a:latin typeface="Tahoma" panose="020B0604030504040204" pitchFamily="34" charset="0"/>
                <a:ea typeface="宋体" panose="02010600030101010101" pitchFamily="2" charset="-122"/>
              </a:defRPr>
            </a:lvl4pPr>
            <a:lvl5pPr marL="2057400" indent="-228600" defTabSz="762000" eaLnBrk="0" hangingPunct="0">
              <a:defRPr>
                <a:solidFill>
                  <a:schemeClr val="tx1"/>
                </a:solidFill>
                <a:latin typeface="Tahoma" panose="020B060403050404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a:r>
              <a:rPr lang="en-US" altLang="zh-CN" sz="1600" b="1" dirty="0" smtClean="0">
                <a:solidFill>
                  <a:schemeClr val="hlink"/>
                </a:solidFill>
                <a:latin typeface="Times New Roman" panose="02020603050405020304" pitchFamily="18" charset="0"/>
                <a:sym typeface="+mn-ea"/>
              </a:rPr>
              <a:t>Thin water </a:t>
            </a:r>
            <a:r>
              <a:rPr lang="zh-CN" altLang="en-GB" sz="1600" b="1" dirty="0" smtClean="0">
                <a:solidFill>
                  <a:schemeClr val="hlink"/>
                </a:solidFill>
                <a:latin typeface="Times New Roman" panose="02020603050405020304" pitchFamily="18" charset="0"/>
                <a:sym typeface="+mn-ea"/>
              </a:rPr>
              <a:t>cloud</a:t>
            </a:r>
          </a:p>
          <a:p>
            <a:pPr algn="ctr"/>
            <a:r>
              <a:rPr lang="en-US" altLang="zh-CN" sz="1600" dirty="0" smtClean="0">
                <a:latin typeface="Arial" panose="020B0604020202020204" pitchFamily="34" charset="0"/>
                <a:ea typeface="隶书" panose="02010509060101010101" pitchFamily="49" charset="-122"/>
                <a:sym typeface="+mn-ea"/>
              </a:rPr>
              <a:t>Large </a:t>
            </a:r>
            <a:r>
              <a:rPr lang="en-US" altLang="zh-CN" sz="1600" dirty="0">
                <a:latin typeface="Arial" panose="020B0604020202020204" pitchFamily="34" charset="0"/>
                <a:ea typeface="隶书" panose="02010509060101010101" pitchFamily="49" charset="-122"/>
                <a:sym typeface="+mn-ea"/>
              </a:rPr>
              <a:t>particles</a:t>
            </a:r>
            <a:endParaRPr lang="en-GB" altLang="zh-CN" sz="2800" dirty="0">
              <a:latin typeface="Times New Roman" panose="02020603050405020304" pitchFamily="18" charset="0"/>
            </a:endParaRPr>
          </a:p>
        </p:txBody>
      </p:sp>
      <p:sp>
        <p:nvSpPr>
          <p:cNvPr id="13347" name="Text Box 35"/>
          <p:cNvSpPr txBox="1">
            <a:spLocks noChangeArrowheads="1"/>
          </p:cNvSpPr>
          <p:nvPr/>
        </p:nvSpPr>
        <p:spPr bwMode="auto">
          <a:xfrm>
            <a:off x="6988494" y="5467361"/>
            <a:ext cx="1909445" cy="586105"/>
          </a:xfrm>
          <a:prstGeom prst="rect">
            <a:avLst/>
          </a:prstGeom>
          <a:noFill/>
          <a:ln w="19050">
            <a:solidFill>
              <a:srgbClr val="000000"/>
            </a:solidFill>
            <a:miter lim="800000"/>
          </a:ln>
          <a:extLst>
            <a:ext uri="{909E8E84-426E-40DD-AFC4-6F175D3DCCD1}">
              <a14:hiddenFill xmlns="" xmlns:a14="http://schemas.microsoft.com/office/drawing/2010/main">
                <a:solidFill>
                  <a:srgbClr val="FFFFFF"/>
                </a:solidFill>
              </a14:hiddenFill>
            </a:ext>
          </a:extLst>
        </p:spPr>
        <p:txBody>
          <a:bodyPr wrap="none"/>
          <a:lstStyle>
            <a:lvl1pPr defTabSz="762000" eaLnBrk="0" hangingPunct="0">
              <a:defRPr>
                <a:solidFill>
                  <a:schemeClr val="tx1"/>
                </a:solidFill>
                <a:latin typeface="Tahoma" panose="020B0604030504040204" pitchFamily="34" charset="0"/>
                <a:ea typeface="宋体" panose="02010600030101010101" pitchFamily="2" charset="-122"/>
              </a:defRPr>
            </a:lvl1pPr>
            <a:lvl2pPr marL="742950" indent="-285750" defTabSz="762000" eaLnBrk="0" hangingPunct="0">
              <a:defRPr>
                <a:solidFill>
                  <a:schemeClr val="tx1"/>
                </a:solidFill>
                <a:latin typeface="Tahoma" panose="020B0604030504040204" pitchFamily="34" charset="0"/>
                <a:ea typeface="宋体" panose="02010600030101010101" pitchFamily="2" charset="-122"/>
              </a:defRPr>
            </a:lvl2pPr>
            <a:lvl3pPr marL="1143000" indent="-228600" defTabSz="762000" eaLnBrk="0" hangingPunct="0">
              <a:defRPr>
                <a:solidFill>
                  <a:schemeClr val="tx1"/>
                </a:solidFill>
                <a:latin typeface="Tahoma" panose="020B0604030504040204" pitchFamily="34" charset="0"/>
                <a:ea typeface="宋体" panose="02010600030101010101" pitchFamily="2" charset="-122"/>
              </a:defRPr>
            </a:lvl3pPr>
            <a:lvl4pPr marL="1600200" indent="-228600" defTabSz="762000" eaLnBrk="0" hangingPunct="0">
              <a:defRPr>
                <a:solidFill>
                  <a:schemeClr val="tx1"/>
                </a:solidFill>
                <a:latin typeface="Tahoma" panose="020B0604030504040204" pitchFamily="34" charset="0"/>
                <a:ea typeface="宋体" panose="02010600030101010101" pitchFamily="2" charset="-122"/>
              </a:defRPr>
            </a:lvl4pPr>
            <a:lvl5pPr marL="2057400" indent="-228600" defTabSz="762000" eaLnBrk="0" hangingPunct="0">
              <a:defRPr>
                <a:solidFill>
                  <a:schemeClr val="tx1"/>
                </a:solidFill>
                <a:latin typeface="Tahoma" panose="020B0604030504040204" pitchFamily="34" charset="0"/>
                <a:ea typeface="宋体" panose="02010600030101010101" pitchFamily="2" charset="-122"/>
              </a:defRPr>
            </a:lvl5pPr>
            <a:lvl6pPr marL="25146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defTabSz="7620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algn="ctr" eaLnBrk="1" hangingPunct="1"/>
            <a:r>
              <a:rPr lang="en-US" altLang="zh-CN" sz="1600" b="1" dirty="0" smtClean="0">
                <a:solidFill>
                  <a:schemeClr val="hlink"/>
                </a:solidFill>
                <a:latin typeface="Times New Roman" panose="02020603050405020304" pitchFamily="18" charset="0"/>
                <a:sym typeface="+mn-ea"/>
              </a:rPr>
              <a:t>Thin water </a:t>
            </a:r>
            <a:r>
              <a:rPr lang="zh-CN" altLang="en-GB" sz="1600" b="1" dirty="0" smtClean="0">
                <a:solidFill>
                  <a:schemeClr val="hlink"/>
                </a:solidFill>
                <a:latin typeface="Times New Roman" panose="02020603050405020304" pitchFamily="18" charset="0"/>
                <a:sym typeface="+mn-ea"/>
              </a:rPr>
              <a:t>cloud</a:t>
            </a:r>
          </a:p>
          <a:p>
            <a:pPr algn="ctr" eaLnBrk="1" hangingPunct="1"/>
            <a:r>
              <a:rPr lang="en-US" altLang="zh-CN" sz="1600" dirty="0">
                <a:latin typeface="Arial" panose="020B0604020202020204" pitchFamily="34" charset="0"/>
                <a:ea typeface="隶书" panose="02010509060101010101" pitchFamily="49" charset="-122"/>
                <a:sym typeface="+mn-ea"/>
              </a:rPr>
              <a:t>Small particles</a:t>
            </a:r>
            <a:endParaRPr lang="en-GB" altLang="zh-CN" dirty="0">
              <a:solidFill>
                <a:schemeClr val="bg2"/>
              </a:solidFill>
              <a:latin typeface="Arial" panose="020B0604020202020204" pitchFamily="34" charset="0"/>
            </a:endParaRPr>
          </a:p>
          <a:p>
            <a:pPr algn="ctr" eaLnBrk="1" hangingPunct="1"/>
            <a:endParaRPr lang="en-GB" altLang="zh-CN" sz="1600" dirty="0">
              <a:latin typeface="Arial" panose="020B0604020202020204" pitchFamily="34" charset="0"/>
            </a:endParaRPr>
          </a:p>
        </p:txBody>
      </p:sp>
      <p:sp>
        <p:nvSpPr>
          <p:cNvPr id="13329" name="Text Box 17"/>
          <p:cNvSpPr txBox="1">
            <a:spLocks noChangeArrowheads="1"/>
          </p:cNvSpPr>
          <p:nvPr/>
        </p:nvSpPr>
        <p:spPr bwMode="auto">
          <a:xfrm>
            <a:off x="357158" y="857232"/>
            <a:ext cx="20002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ea typeface="宋体" panose="02010600030101010101" pitchFamily="2" charset="-122"/>
              </a:defRPr>
            </a:lvl1pPr>
            <a:lvl2pPr marL="742950" indent="-285750" eaLnBrk="0" hangingPunct="0">
              <a:defRPr>
                <a:solidFill>
                  <a:schemeClr val="tx1"/>
                </a:solidFill>
                <a:latin typeface="Tahoma" panose="020B0604030504040204" pitchFamily="34" charset="0"/>
                <a:ea typeface="宋体" panose="02010600030101010101" pitchFamily="2" charset="-122"/>
              </a:defRPr>
            </a:lvl2pPr>
            <a:lvl3pPr marL="1143000" indent="-228600" eaLnBrk="0" hangingPunct="0">
              <a:defRPr>
                <a:solidFill>
                  <a:schemeClr val="tx1"/>
                </a:solidFill>
                <a:latin typeface="Tahoma" panose="020B0604030504040204" pitchFamily="34" charset="0"/>
                <a:ea typeface="宋体" panose="02010600030101010101" pitchFamily="2" charset="-122"/>
              </a:defRPr>
            </a:lvl3pPr>
            <a:lvl4pPr marL="1600200" indent="-228600" eaLnBrk="0" hangingPunct="0">
              <a:defRPr>
                <a:solidFill>
                  <a:schemeClr val="tx1"/>
                </a:solidFill>
                <a:latin typeface="Tahoma" panose="020B0604030504040204" pitchFamily="34" charset="0"/>
                <a:ea typeface="宋体" panose="02010600030101010101" pitchFamily="2" charset="-122"/>
              </a:defRPr>
            </a:lvl4pPr>
            <a:lvl5pPr marL="2057400" indent="-228600" eaLnBrk="0" hangingPunct="0">
              <a:defRPr>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ahoma" panose="020B0604030504040204" pitchFamily="34" charset="0"/>
                <a:ea typeface="宋体" panose="02010600030101010101" pitchFamily="2" charset="-122"/>
              </a:defRPr>
            </a:lvl9pPr>
          </a:lstStyle>
          <a:p>
            <a:pPr eaLnBrk="1" hangingPunct="1"/>
            <a:r>
              <a:rPr lang="en-US" altLang="zh-CN" sz="2400" b="1" dirty="0">
                <a:latin typeface="Arial" panose="020B0604020202020204" pitchFamily="34" charset="0"/>
                <a:ea typeface="隶书" panose="02010509060101010101" pitchFamily="49" charset="-122"/>
              </a:rPr>
              <a:t>High Cloud</a:t>
            </a:r>
          </a:p>
        </p:txBody>
      </p:sp>
      <p:sp>
        <p:nvSpPr>
          <p:cNvPr id="30" name="文本框 2"/>
          <p:cNvSpPr txBox="1"/>
          <p:nvPr/>
        </p:nvSpPr>
        <p:spPr>
          <a:xfrm>
            <a:off x="667831" y="160313"/>
            <a:ext cx="8368665" cy="460375"/>
          </a:xfrm>
          <a:prstGeom prst="rect">
            <a:avLst/>
          </a:prstGeom>
          <a:noFill/>
          <a:ln w="9525">
            <a:noFill/>
          </a:ln>
        </p:spPr>
        <p:txBody>
          <a:bodyPr wrap="square">
            <a:spAutoFit/>
          </a:bodyPr>
          <a:lstStyle/>
          <a:p>
            <a:r>
              <a:rPr lang="en-US" sz="2400" dirty="0">
                <a:solidFill>
                  <a:srgbClr val="0070C0"/>
                </a:solidFill>
                <a:latin typeface="Calibri" panose="020F0502020204030204" pitchFamily="34" charset="0"/>
                <a:ea typeface="宋体" panose="02010600030101010101" pitchFamily="2" charset="-122"/>
              </a:rPr>
              <a:t> (1)</a:t>
            </a:r>
            <a:r>
              <a:rPr lang="en-US" sz="2400" dirty="0" smtClean="0">
                <a:solidFill>
                  <a:srgbClr val="0070C0"/>
                </a:solidFill>
                <a:latin typeface="Calibri" panose="020F0502020204030204" pitchFamily="34" charset="0"/>
                <a:ea typeface="宋体" panose="02010600030101010101" pitchFamily="2" charset="-122"/>
                <a:cs typeface="Times New Roman" panose="02020603050405020304" pitchFamily="18" charset="0"/>
              </a:rPr>
              <a:t>Interpretation of Colors for “Day Microphysics”</a:t>
            </a:r>
            <a:endParaRPr lang="en-US" sz="2400" dirty="0">
              <a:solidFill>
                <a:srgbClr val="0070C0"/>
              </a:solidFill>
              <a:latin typeface="Calibri" panose="020F0502020204030204" pitchFamily="34" charset="0"/>
              <a:ea typeface="宋体" panose="02010600030101010101" pitchFamily="2" charset="-122"/>
              <a:cs typeface="Times New Roman" panose="02020603050405020304" pitchFamily="18" charset="0"/>
            </a:endParaRPr>
          </a:p>
        </p:txBody>
      </p:sp>
      <p:grpSp>
        <p:nvGrpSpPr>
          <p:cNvPr id="31" name="组合 27"/>
          <p:cNvGrpSpPr/>
          <p:nvPr/>
        </p:nvGrpSpPr>
        <p:grpSpPr>
          <a:xfrm>
            <a:off x="3080" y="60473"/>
            <a:ext cx="616486" cy="693260"/>
            <a:chOff x="0" y="532828"/>
            <a:chExt cx="759125" cy="568897"/>
          </a:xfrm>
        </p:grpSpPr>
        <p:sp>
          <p:nvSpPr>
            <p:cNvPr id="32" name="矩形 31"/>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3"/>
          <p:cNvGrpSpPr/>
          <p:nvPr/>
        </p:nvGrpSpPr>
        <p:grpSpPr>
          <a:xfrm>
            <a:off x="3080" y="750640"/>
            <a:ext cx="9140920" cy="45719"/>
            <a:chOff x="0" y="532828"/>
            <a:chExt cx="759125" cy="568897"/>
          </a:xfrm>
        </p:grpSpPr>
        <p:sp>
          <p:nvSpPr>
            <p:cNvPr id="37" name="矩形 36"/>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g-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357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矩形 4"/>
          <p:cNvSpPr/>
          <p:nvPr/>
        </p:nvSpPr>
        <p:spPr>
          <a:xfrm>
            <a:off x="571472" y="1500174"/>
            <a:ext cx="2500298" cy="1692771"/>
          </a:xfrm>
          <a:prstGeom prst="rect">
            <a:avLst/>
          </a:prstGeom>
        </p:spPr>
        <p:txBody>
          <a:bodyPr wrap="square">
            <a:spAutoFit/>
          </a:bodyPr>
          <a:lstStyle/>
          <a:p>
            <a:pPr algn="ctr"/>
            <a:r>
              <a:rPr lang="en-US" altLang="zh-CN" sz="1600" b="1" dirty="0" smtClean="0">
                <a:solidFill>
                  <a:schemeClr val="bg1"/>
                </a:solidFill>
                <a:latin typeface="Times New Roman" panose="02020603050405020304" pitchFamily="18" charset="0"/>
                <a:cs typeface="Times New Roman" panose="02020603050405020304" pitchFamily="18" charset="0"/>
                <a:sym typeface="+mn-ea"/>
              </a:rPr>
              <a:t>Deep</a:t>
            </a:r>
            <a:r>
              <a:rPr lang="zh-CN" altLang="en-GB" sz="1600" b="1" dirty="0" smtClean="0">
                <a:solidFill>
                  <a:schemeClr val="bg1"/>
                </a:solidFill>
                <a:latin typeface="Times New Roman" panose="02020603050405020304" pitchFamily="18" charset="0"/>
                <a:cs typeface="Times New Roman" panose="02020603050405020304" pitchFamily="18" charset="0"/>
                <a:sym typeface="+mn-ea"/>
              </a:rPr>
              <a:t> precipitati</a:t>
            </a:r>
            <a:r>
              <a:rPr lang="en-US" altLang="zh-CN" sz="1600" b="1" dirty="0" err="1" smtClean="0">
                <a:solidFill>
                  <a:schemeClr val="bg1"/>
                </a:solidFill>
                <a:latin typeface="Times New Roman" panose="02020603050405020304" pitchFamily="18" charset="0"/>
                <a:cs typeface="Times New Roman" panose="02020603050405020304" pitchFamily="18" charset="0"/>
                <a:sym typeface="+mn-ea"/>
              </a:rPr>
              <a:t>ng</a:t>
            </a:r>
            <a:r>
              <a:rPr lang="zh-CN" altLang="en-GB" sz="1600" b="1" dirty="0" smtClean="0">
                <a:solidFill>
                  <a:schemeClr val="bg1"/>
                </a:solidFill>
                <a:latin typeface="Times New Roman" panose="02020603050405020304" pitchFamily="18" charset="0"/>
                <a:cs typeface="Times New Roman" panose="02020603050405020304" pitchFamily="18" charset="0"/>
                <a:sym typeface="+mn-ea"/>
              </a:rPr>
              <a:t> cloud</a:t>
            </a:r>
            <a:endParaRPr lang="zh-CN" altLang="en-US" sz="1600" dirty="0" smtClean="0">
              <a:solidFill>
                <a:schemeClr val="bg1"/>
              </a:solidFill>
              <a:latin typeface="Times New Roman" panose="02020603050405020304" pitchFamily="18" charset="0"/>
              <a:cs typeface="Times New Roman" panose="02020603050405020304" pitchFamily="18" charset="0"/>
            </a:endParaRPr>
          </a:p>
          <a:p>
            <a:pPr algn="ctr"/>
            <a:r>
              <a:rPr lang="en-US" altLang="zh-CN" sz="1600" dirty="0" smtClean="0">
                <a:solidFill>
                  <a:schemeClr val="bg1"/>
                </a:solidFill>
                <a:latin typeface="Times New Roman" panose="02020603050405020304" pitchFamily="18" charset="0"/>
                <a:cs typeface="Times New Roman" panose="02020603050405020304" pitchFamily="18" charset="0"/>
              </a:rPr>
              <a:t>(</a:t>
            </a:r>
            <a:r>
              <a:rPr lang="en-US" altLang="zh-CN" sz="1600" dirty="0" err="1" smtClean="0">
                <a:solidFill>
                  <a:schemeClr val="bg1"/>
                </a:solidFill>
                <a:latin typeface="Times New Roman" panose="02020603050405020304" pitchFamily="18" charset="0"/>
                <a:cs typeface="Times New Roman" panose="02020603050405020304" pitchFamily="18" charset="0"/>
              </a:rPr>
              <a:t>precip</a:t>
            </a:r>
            <a:r>
              <a:rPr lang="en-US" altLang="zh-CN" sz="1600" dirty="0" smtClean="0">
                <a:solidFill>
                  <a:schemeClr val="bg1"/>
                </a:solidFill>
                <a:latin typeface="Times New Roman" panose="02020603050405020304" pitchFamily="18" charset="0"/>
                <a:cs typeface="Times New Roman" panose="02020603050405020304" pitchFamily="18" charset="0"/>
              </a:rPr>
              <a:t>. not necessarily reaching the ground)</a:t>
            </a:r>
          </a:p>
          <a:p>
            <a:pPr algn="ctr"/>
            <a:endParaRPr lang="en-US" altLang="zh-CN" sz="800" dirty="0" smtClean="0">
              <a:solidFill>
                <a:schemeClr val="bg1"/>
              </a:solidFill>
              <a:latin typeface="Times New Roman" panose="02020603050405020304" pitchFamily="18" charset="0"/>
              <a:cs typeface="Times New Roman" panose="02020603050405020304" pitchFamily="18" charset="0"/>
            </a:endParaRPr>
          </a:p>
          <a:p>
            <a:r>
              <a:rPr lang="en-US" altLang="zh-CN" sz="1600" dirty="0" smtClean="0">
                <a:solidFill>
                  <a:schemeClr val="bg1"/>
                </a:solidFill>
                <a:latin typeface="Times New Roman" panose="02020603050405020304" pitchFamily="18" charset="0"/>
                <a:cs typeface="Times New Roman" panose="02020603050405020304" pitchFamily="18" charset="0"/>
              </a:rPr>
              <a:t>   -  Bright, thick </a:t>
            </a:r>
          </a:p>
          <a:p>
            <a:r>
              <a:rPr lang="en-US" altLang="zh-CN" sz="1600" dirty="0" smtClean="0">
                <a:solidFill>
                  <a:schemeClr val="bg1"/>
                </a:solidFill>
                <a:latin typeface="Times New Roman" panose="02020603050405020304" pitchFamily="18" charset="0"/>
                <a:cs typeface="Times New Roman" panose="02020603050405020304" pitchFamily="18" charset="0"/>
              </a:rPr>
              <a:t>   -  Large ice particles </a:t>
            </a:r>
          </a:p>
          <a:p>
            <a:r>
              <a:rPr lang="en-US" altLang="zh-CN" sz="1600" dirty="0" smtClean="0">
                <a:solidFill>
                  <a:schemeClr val="bg1"/>
                </a:solidFill>
                <a:latin typeface="Times New Roman" panose="02020603050405020304" pitchFamily="18" charset="0"/>
                <a:cs typeface="Times New Roman" panose="02020603050405020304" pitchFamily="18" charset="0"/>
              </a:rPr>
              <a:t>   -  Cold cloud </a:t>
            </a:r>
            <a:r>
              <a:rPr lang="zh-CN" altLang="en-US" sz="1400" b="1" dirty="0" smtClean="0">
                <a:solidFill>
                  <a:schemeClr val="bg1"/>
                </a:solidFill>
                <a:latin typeface="Times New Roman" panose="02020603050405020304" pitchFamily="18" charset="0"/>
                <a:ea typeface="楷体_GB2312" pitchFamily="49" charset="-122"/>
                <a:cs typeface="Times New Roman" panose="02020603050405020304" pitchFamily="18" charset="0"/>
              </a:rPr>
              <a:t> </a:t>
            </a:r>
            <a:endParaRPr lang="zh-CN" altLang="en-US" sz="1400" b="1" dirty="0">
              <a:solidFill>
                <a:schemeClr val="bg1"/>
              </a:solidFill>
              <a:latin typeface="Times New Roman" panose="02020603050405020304" pitchFamily="18" charset="0"/>
              <a:cs typeface="Times New Roman" panose="02020603050405020304" pitchFamily="18" charset="0"/>
            </a:endParaRPr>
          </a:p>
        </p:txBody>
      </p:sp>
      <p:sp>
        <p:nvSpPr>
          <p:cNvPr id="2" name="矩形 1"/>
          <p:cNvSpPr/>
          <p:nvPr/>
        </p:nvSpPr>
        <p:spPr>
          <a:xfrm>
            <a:off x="3500430" y="1500174"/>
            <a:ext cx="2786082" cy="1659429"/>
          </a:xfrm>
          <a:prstGeom prst="rect">
            <a:avLst/>
          </a:prstGeom>
        </p:spPr>
        <p:txBody>
          <a:bodyPr wrap="square">
            <a:spAutoFit/>
          </a:bodyPr>
          <a:lstStyle/>
          <a:p>
            <a:r>
              <a:rPr lang="en-US" altLang="zh-CN" sz="1600" b="1" dirty="0" smtClean="0">
                <a:solidFill>
                  <a:schemeClr val="bg1"/>
                </a:solidFill>
                <a:latin typeface="Times New Roman" panose="02020603050405020304" pitchFamily="18" charset="0"/>
                <a:cs typeface="Times New Roman" panose="02020603050405020304" pitchFamily="18" charset="0"/>
              </a:rPr>
              <a:t>Deep precipitating cloud </a:t>
            </a:r>
          </a:p>
          <a:p>
            <a:r>
              <a:rPr lang="en-US" altLang="zh-CN" sz="1600" b="1" dirty="0" smtClean="0">
                <a:solidFill>
                  <a:schemeClr val="bg1"/>
                </a:solidFill>
                <a:latin typeface="Times New Roman" panose="02020603050405020304" pitchFamily="18" charset="0"/>
                <a:cs typeface="Times New Roman" panose="02020603050405020304" pitchFamily="18" charset="0"/>
              </a:rPr>
              <a:t> </a:t>
            </a:r>
            <a:r>
              <a:rPr lang="en-US" altLang="zh-CN" sz="1600" dirty="0" smtClean="0">
                <a:solidFill>
                  <a:schemeClr val="bg1"/>
                </a:solidFill>
                <a:latin typeface="Times New Roman" panose="02020603050405020304" pitchFamily="18" charset="0"/>
                <a:cs typeface="Times New Roman" panose="02020603050405020304" pitchFamily="18" charset="0"/>
              </a:rPr>
              <a:t>(</a:t>
            </a:r>
            <a:r>
              <a:rPr lang="en-US" altLang="zh-CN" sz="1600" dirty="0" err="1" smtClean="0">
                <a:solidFill>
                  <a:schemeClr val="bg1"/>
                </a:solidFill>
                <a:latin typeface="Times New Roman" panose="02020603050405020304" pitchFamily="18" charset="0"/>
                <a:cs typeface="Times New Roman" panose="02020603050405020304" pitchFamily="18" charset="0"/>
              </a:rPr>
              <a:t>Cb</a:t>
            </a:r>
            <a:r>
              <a:rPr lang="en-US" altLang="zh-CN" sz="1600" dirty="0" smtClean="0">
                <a:solidFill>
                  <a:schemeClr val="bg1"/>
                </a:solidFill>
                <a:latin typeface="Times New Roman" panose="02020603050405020304" pitchFamily="18" charset="0"/>
                <a:cs typeface="Times New Roman" panose="02020603050405020304" pitchFamily="18" charset="0"/>
              </a:rPr>
              <a:t> cloud with strong </a:t>
            </a:r>
          </a:p>
          <a:p>
            <a:r>
              <a:rPr lang="en-US" altLang="zh-CN" sz="1600" dirty="0" smtClean="0">
                <a:solidFill>
                  <a:schemeClr val="bg1"/>
                </a:solidFill>
                <a:latin typeface="Times New Roman" panose="02020603050405020304" pitchFamily="18" charset="0"/>
                <a:cs typeface="Times New Roman" panose="02020603050405020304" pitchFamily="18" charset="0"/>
              </a:rPr>
              <a:t>  updrafts and severe weather)</a:t>
            </a:r>
          </a:p>
          <a:p>
            <a:pPr>
              <a:lnSpc>
                <a:spcPts val="700"/>
              </a:lnSpc>
            </a:pPr>
            <a:r>
              <a:rPr lang="en-US" altLang="zh-CN" sz="1600" dirty="0" smtClean="0">
                <a:solidFill>
                  <a:schemeClr val="bg1"/>
                </a:solidFill>
                <a:latin typeface="Times New Roman" panose="02020603050405020304" pitchFamily="18" charset="0"/>
                <a:cs typeface="Times New Roman" panose="02020603050405020304" pitchFamily="18" charset="0"/>
              </a:rPr>
              <a:t>  </a:t>
            </a:r>
            <a:endParaRPr lang="en-US" altLang="zh-CN" sz="800" dirty="0" smtClean="0">
              <a:solidFill>
                <a:schemeClr val="bg1"/>
              </a:solidFill>
              <a:latin typeface="Times New Roman" panose="02020603050405020304" pitchFamily="18" charset="0"/>
              <a:cs typeface="Times New Roman" panose="02020603050405020304" pitchFamily="18" charset="0"/>
            </a:endParaRPr>
          </a:p>
          <a:p>
            <a:r>
              <a:rPr lang="en-US" altLang="zh-CN" sz="1600" dirty="0" smtClean="0">
                <a:solidFill>
                  <a:schemeClr val="bg1"/>
                </a:solidFill>
                <a:latin typeface="Times New Roman" panose="02020603050405020304" pitchFamily="18" charset="0"/>
                <a:cs typeface="Times New Roman" panose="02020603050405020304" pitchFamily="18" charset="0"/>
              </a:rPr>
              <a:t>  -  Bright, thick </a:t>
            </a:r>
          </a:p>
          <a:p>
            <a:r>
              <a:rPr lang="en-US" altLang="zh-CN" sz="1600" dirty="0" smtClean="0">
                <a:solidFill>
                  <a:schemeClr val="bg1"/>
                </a:solidFill>
                <a:latin typeface="Times New Roman" panose="02020603050405020304" pitchFamily="18" charset="0"/>
                <a:cs typeface="Times New Roman" panose="02020603050405020304" pitchFamily="18" charset="0"/>
              </a:rPr>
              <a:t>  -  Small ice particles </a:t>
            </a:r>
          </a:p>
          <a:p>
            <a:r>
              <a:rPr lang="en-US" altLang="zh-CN" sz="1600" dirty="0" smtClean="0">
                <a:solidFill>
                  <a:schemeClr val="bg1"/>
                </a:solidFill>
                <a:latin typeface="Times New Roman" panose="02020603050405020304" pitchFamily="18" charset="0"/>
                <a:cs typeface="Times New Roman" panose="02020603050405020304" pitchFamily="18" charset="0"/>
              </a:rPr>
              <a:t>  -  Cold cloud </a:t>
            </a:r>
            <a:r>
              <a:rPr lang="zh-CN" altLang="en-US" sz="1600" b="1" dirty="0" smtClean="0">
                <a:solidFill>
                  <a:srgbClr val="FFFFFF"/>
                </a:solidFill>
                <a:latin typeface="Times New Roman" panose="02020603050405020304" pitchFamily="18" charset="0"/>
                <a:ea typeface="楷体_GB2312" pitchFamily="49" charset="-122"/>
              </a:rPr>
              <a:t> </a:t>
            </a:r>
            <a:endParaRPr lang="zh-CN" altLang="en-US" sz="1600" b="1" dirty="0"/>
          </a:p>
        </p:txBody>
      </p:sp>
      <p:sp>
        <p:nvSpPr>
          <p:cNvPr id="3" name="矩形 2"/>
          <p:cNvSpPr/>
          <p:nvPr/>
        </p:nvSpPr>
        <p:spPr>
          <a:xfrm>
            <a:off x="6391275" y="570865"/>
            <a:ext cx="1872615" cy="553085"/>
          </a:xfrm>
          <a:prstGeom prst="rect">
            <a:avLst/>
          </a:prstGeom>
        </p:spPr>
        <p:txBody>
          <a:bodyPr wrap="square">
            <a:spAutoFit/>
          </a:bodyPr>
          <a:lstStyle/>
          <a:p>
            <a:pPr algn="ctr"/>
            <a:r>
              <a:rPr lang="en-US" altLang="zh-CN" sz="1600" b="1">
                <a:solidFill>
                  <a:schemeClr val="bg1"/>
                </a:solidFill>
                <a:latin typeface="Times New Roman" panose="02020603050405020304" pitchFamily="18" charset="0"/>
                <a:sym typeface="+mn-ea"/>
              </a:rPr>
              <a:t>Cirrus </a:t>
            </a:r>
            <a:r>
              <a:rPr lang="zh-CN" altLang="en-GB" sz="1600" b="1">
                <a:solidFill>
                  <a:schemeClr val="bg1"/>
                </a:solidFill>
                <a:latin typeface="Times New Roman" panose="02020603050405020304" pitchFamily="18" charset="0"/>
                <a:sym typeface="+mn-ea"/>
              </a:rPr>
              <a:t>cloud</a:t>
            </a:r>
            <a:endParaRPr lang="zh-CN" altLang="en-GB" sz="1600" b="1">
              <a:solidFill>
                <a:schemeClr val="hlink"/>
              </a:solidFill>
              <a:latin typeface="Times New Roman" panose="02020603050405020304" pitchFamily="18" charset="0"/>
            </a:endParaRPr>
          </a:p>
          <a:p>
            <a:pPr algn="ctr"/>
            <a:r>
              <a:rPr lang="zh-CN" altLang="en-US" sz="1400" b="1" dirty="0" smtClean="0">
                <a:solidFill>
                  <a:srgbClr val="FFFFFF"/>
                </a:solidFill>
                <a:latin typeface="Times New Roman" panose="02020603050405020304" pitchFamily="18" charset="0"/>
                <a:ea typeface="楷体_GB2312" pitchFamily="49" charset="-122"/>
              </a:rPr>
              <a:t> </a:t>
            </a:r>
            <a:endParaRPr lang="zh-CN" altLang="en-US" sz="1400" b="1" dirty="0"/>
          </a:p>
        </p:txBody>
      </p:sp>
      <p:sp>
        <p:nvSpPr>
          <p:cNvPr id="4" name="矩形 3"/>
          <p:cNvSpPr/>
          <p:nvPr/>
        </p:nvSpPr>
        <p:spPr>
          <a:xfrm>
            <a:off x="214282" y="4500570"/>
            <a:ext cx="2071670" cy="769441"/>
          </a:xfrm>
          <a:prstGeom prst="rect">
            <a:avLst/>
          </a:prstGeom>
        </p:spPr>
        <p:txBody>
          <a:bodyPr wrap="square">
            <a:spAutoFit/>
          </a:bodyPr>
          <a:lstStyle/>
          <a:p>
            <a:pPr algn="ctr"/>
            <a:r>
              <a:rPr lang="en-US" altLang="zh-CN" sz="1400" b="1" dirty="0">
                <a:solidFill>
                  <a:schemeClr val="bg1"/>
                </a:solidFill>
                <a:latin typeface="Times New Roman" panose="02020603050405020304" pitchFamily="18" charset="0"/>
                <a:sym typeface="+mn-ea"/>
              </a:rPr>
              <a:t>S</a:t>
            </a:r>
            <a:r>
              <a:rPr lang="zh-CN" altLang="en-GB" sz="1400" b="1" dirty="0">
                <a:solidFill>
                  <a:schemeClr val="bg1"/>
                </a:solidFill>
                <a:latin typeface="Times New Roman" panose="02020603050405020304" pitchFamily="18" charset="0"/>
                <a:sym typeface="+mn-ea"/>
              </a:rPr>
              <a:t>upercooled </a:t>
            </a:r>
            <a:r>
              <a:rPr lang="en-US" altLang="zh-CN" sz="1400" b="1" dirty="0" smtClean="0">
                <a:solidFill>
                  <a:schemeClr val="bg1"/>
                </a:solidFill>
                <a:latin typeface="Times New Roman" panose="02020603050405020304" pitchFamily="18" charset="0"/>
                <a:sym typeface="+mn-ea"/>
              </a:rPr>
              <a:t>water </a:t>
            </a:r>
            <a:r>
              <a:rPr lang="zh-CN" altLang="en-GB" sz="1600" b="1" dirty="0" smtClean="0">
                <a:solidFill>
                  <a:schemeClr val="bg1"/>
                </a:solidFill>
                <a:latin typeface="Times New Roman" panose="02020603050405020304" pitchFamily="18" charset="0"/>
                <a:sym typeface="+mn-ea"/>
              </a:rPr>
              <a:t>cloud</a:t>
            </a:r>
            <a:endParaRPr lang="zh-CN" altLang="en-GB" sz="1400" b="1" dirty="0">
              <a:solidFill>
                <a:schemeClr val="bg1"/>
              </a:solidFill>
              <a:latin typeface="Times New Roman" panose="02020603050405020304" pitchFamily="18" charset="0"/>
            </a:endParaRPr>
          </a:p>
          <a:p>
            <a:pPr algn="ctr"/>
            <a:r>
              <a:rPr lang="zh-CN" altLang="en-US" sz="1400" b="1" dirty="0" smtClean="0">
                <a:solidFill>
                  <a:schemeClr val="bg1"/>
                </a:solidFill>
                <a:latin typeface="Times New Roman" panose="02020603050405020304" pitchFamily="18" charset="0"/>
                <a:ea typeface="楷体_GB2312" pitchFamily="49" charset="-122"/>
              </a:rPr>
              <a:t> </a:t>
            </a:r>
          </a:p>
        </p:txBody>
      </p:sp>
      <p:sp>
        <p:nvSpPr>
          <p:cNvPr id="6" name="矩形 5"/>
          <p:cNvSpPr/>
          <p:nvPr/>
        </p:nvSpPr>
        <p:spPr>
          <a:xfrm>
            <a:off x="357158" y="5643578"/>
            <a:ext cx="1872615" cy="769441"/>
          </a:xfrm>
          <a:prstGeom prst="rect">
            <a:avLst/>
          </a:prstGeom>
        </p:spPr>
        <p:txBody>
          <a:bodyPr wrap="square">
            <a:spAutoFit/>
          </a:bodyPr>
          <a:lstStyle/>
          <a:p>
            <a:pPr algn="ctr"/>
            <a:r>
              <a:rPr lang="en-US" altLang="zh-CN" sz="1400" b="1" dirty="0">
                <a:solidFill>
                  <a:schemeClr val="bg1"/>
                </a:solidFill>
                <a:latin typeface="Times New Roman" panose="02020603050405020304" pitchFamily="18" charset="0"/>
                <a:sym typeface="+mn-ea"/>
              </a:rPr>
              <a:t>S</a:t>
            </a:r>
            <a:r>
              <a:rPr lang="zh-CN" altLang="en-GB" sz="1400" b="1" dirty="0">
                <a:solidFill>
                  <a:schemeClr val="bg1"/>
                </a:solidFill>
                <a:latin typeface="Times New Roman" panose="02020603050405020304" pitchFamily="18" charset="0"/>
                <a:sym typeface="+mn-ea"/>
              </a:rPr>
              <a:t>upercooled </a:t>
            </a:r>
            <a:r>
              <a:rPr lang="en-US" altLang="zh-CN" sz="1400" b="1" dirty="0" smtClean="0">
                <a:solidFill>
                  <a:schemeClr val="bg1"/>
                </a:solidFill>
                <a:latin typeface="Times New Roman" panose="02020603050405020304" pitchFamily="18" charset="0"/>
                <a:sym typeface="+mn-ea"/>
              </a:rPr>
              <a:t>water </a:t>
            </a:r>
            <a:r>
              <a:rPr lang="zh-CN" altLang="en-GB" sz="1600" b="1" dirty="0" smtClean="0">
                <a:solidFill>
                  <a:schemeClr val="bg1"/>
                </a:solidFill>
                <a:latin typeface="Times New Roman" panose="02020603050405020304" pitchFamily="18" charset="0"/>
                <a:sym typeface="+mn-ea"/>
              </a:rPr>
              <a:t>cloud</a:t>
            </a:r>
            <a:endParaRPr lang="zh-CN" altLang="en-GB" sz="1400" b="1" dirty="0">
              <a:solidFill>
                <a:schemeClr val="bg1"/>
              </a:solidFill>
              <a:latin typeface="Times New Roman" panose="02020603050405020304" pitchFamily="18" charset="0"/>
            </a:endParaRPr>
          </a:p>
          <a:p>
            <a:pPr algn="ctr"/>
            <a:r>
              <a:rPr lang="zh-CN" altLang="en-US" sz="1400" b="1" dirty="0" smtClean="0">
                <a:solidFill>
                  <a:schemeClr val="bg1"/>
                </a:solidFill>
                <a:latin typeface="Times New Roman" panose="02020603050405020304" pitchFamily="18" charset="0"/>
                <a:ea typeface="楷体_GB2312" pitchFamily="49" charset="-122"/>
              </a:rPr>
              <a:t> </a:t>
            </a:r>
          </a:p>
        </p:txBody>
      </p:sp>
      <p:sp>
        <p:nvSpPr>
          <p:cNvPr id="7" name="矩形 6"/>
          <p:cNvSpPr/>
          <p:nvPr/>
        </p:nvSpPr>
        <p:spPr>
          <a:xfrm>
            <a:off x="4357686" y="3286124"/>
            <a:ext cx="1872615" cy="800219"/>
          </a:xfrm>
          <a:prstGeom prst="rect">
            <a:avLst/>
          </a:prstGeom>
        </p:spPr>
        <p:txBody>
          <a:bodyPr wrap="square">
            <a:spAutoFit/>
          </a:bodyPr>
          <a:lstStyle/>
          <a:p>
            <a:pPr algn="ctr"/>
            <a:r>
              <a:rPr lang="en-US" altLang="zh-CN" sz="1600" b="1" dirty="0">
                <a:solidFill>
                  <a:schemeClr val="bg1"/>
                </a:solidFill>
                <a:latin typeface="Times New Roman" panose="02020603050405020304" pitchFamily="18" charset="0"/>
                <a:sym typeface="+mn-ea"/>
              </a:rPr>
              <a:t>S</a:t>
            </a:r>
            <a:r>
              <a:rPr lang="zh-CN" altLang="en-GB" sz="1600" b="1" dirty="0">
                <a:solidFill>
                  <a:schemeClr val="bg1"/>
                </a:solidFill>
                <a:latin typeface="Times New Roman" panose="02020603050405020304" pitchFamily="18" charset="0"/>
                <a:sym typeface="+mn-ea"/>
              </a:rPr>
              <a:t>upercooled </a:t>
            </a:r>
            <a:r>
              <a:rPr lang="en-US" altLang="zh-CN" sz="1600" b="1" dirty="0" smtClean="0">
                <a:solidFill>
                  <a:schemeClr val="bg1"/>
                </a:solidFill>
                <a:latin typeface="Times New Roman" panose="02020603050405020304" pitchFamily="18" charset="0"/>
                <a:sym typeface="+mn-ea"/>
              </a:rPr>
              <a:t>water </a:t>
            </a:r>
            <a:r>
              <a:rPr lang="zh-CN" altLang="en-GB" sz="1600" b="1" dirty="0" smtClean="0">
                <a:solidFill>
                  <a:schemeClr val="bg1"/>
                </a:solidFill>
                <a:latin typeface="Times New Roman" panose="02020603050405020304" pitchFamily="18" charset="0"/>
                <a:sym typeface="+mn-ea"/>
              </a:rPr>
              <a:t>cloud</a:t>
            </a:r>
            <a:endParaRPr lang="zh-CN" altLang="en-GB" sz="1400" b="1" dirty="0">
              <a:solidFill>
                <a:schemeClr val="bg1"/>
              </a:solidFill>
              <a:latin typeface="Times New Roman" panose="02020603050405020304" pitchFamily="18" charset="0"/>
            </a:endParaRPr>
          </a:p>
          <a:p>
            <a:pPr algn="ctr"/>
            <a:r>
              <a:rPr lang="zh-CN" altLang="en-US" sz="1400" b="1" dirty="0" smtClean="0">
                <a:solidFill>
                  <a:schemeClr val="bg1"/>
                </a:solidFill>
                <a:latin typeface="Times New Roman" panose="02020603050405020304" pitchFamily="18" charset="0"/>
                <a:ea typeface="楷体_GB2312" pitchFamily="49" charset="-122"/>
              </a:rPr>
              <a:t> </a:t>
            </a:r>
          </a:p>
        </p:txBody>
      </p:sp>
      <p:sp>
        <p:nvSpPr>
          <p:cNvPr id="8" name="矩形 7"/>
          <p:cNvSpPr/>
          <p:nvPr/>
        </p:nvSpPr>
        <p:spPr>
          <a:xfrm>
            <a:off x="3000364" y="4857760"/>
            <a:ext cx="1872615" cy="553085"/>
          </a:xfrm>
          <a:prstGeom prst="rect">
            <a:avLst/>
          </a:prstGeom>
        </p:spPr>
        <p:txBody>
          <a:bodyPr wrap="square">
            <a:spAutoFit/>
          </a:bodyPr>
          <a:lstStyle/>
          <a:p>
            <a:pPr algn="ctr"/>
            <a:r>
              <a:rPr lang="en-US" altLang="zh-CN" sz="1400" b="1" dirty="0" smtClean="0">
                <a:solidFill>
                  <a:schemeClr val="bg1"/>
                </a:solidFill>
                <a:latin typeface="Times New Roman" panose="02020603050405020304" pitchFamily="18" charset="0"/>
                <a:sym typeface="+mn-ea"/>
              </a:rPr>
              <a:t>Water</a:t>
            </a:r>
            <a:r>
              <a:rPr lang="zh-CN" altLang="en-GB" sz="1400" b="1" dirty="0" smtClean="0">
                <a:solidFill>
                  <a:schemeClr val="bg1"/>
                </a:solidFill>
                <a:latin typeface="Times New Roman" panose="02020603050405020304" pitchFamily="18" charset="0"/>
                <a:sym typeface="+mn-ea"/>
              </a:rPr>
              <a:t> </a:t>
            </a:r>
            <a:r>
              <a:rPr lang="zh-CN" altLang="en-GB" sz="1600" b="1" dirty="0">
                <a:solidFill>
                  <a:schemeClr val="bg1"/>
                </a:solidFill>
                <a:latin typeface="Times New Roman" panose="02020603050405020304" pitchFamily="18" charset="0"/>
                <a:sym typeface="+mn-ea"/>
              </a:rPr>
              <a:t>cloud</a:t>
            </a:r>
            <a:endParaRPr lang="zh-CN" altLang="en-GB" sz="1400" b="1" dirty="0">
              <a:solidFill>
                <a:schemeClr val="bg1"/>
              </a:solidFill>
              <a:latin typeface="Times New Roman" panose="02020603050405020304" pitchFamily="18" charset="0"/>
            </a:endParaRPr>
          </a:p>
          <a:p>
            <a:pPr algn="ctr"/>
            <a:r>
              <a:rPr lang="zh-CN" altLang="en-US" sz="1400" b="1" dirty="0" smtClean="0">
                <a:solidFill>
                  <a:schemeClr val="bg1"/>
                </a:solidFill>
                <a:latin typeface="Times New Roman" panose="02020603050405020304" pitchFamily="18" charset="0"/>
                <a:ea typeface="楷体_GB2312" pitchFamily="49" charset="-122"/>
              </a:rPr>
              <a:t> </a:t>
            </a:r>
          </a:p>
        </p:txBody>
      </p:sp>
      <p:sp>
        <p:nvSpPr>
          <p:cNvPr id="9" name="矩形 8"/>
          <p:cNvSpPr/>
          <p:nvPr/>
        </p:nvSpPr>
        <p:spPr>
          <a:xfrm>
            <a:off x="6286512" y="4786322"/>
            <a:ext cx="1872615" cy="553998"/>
          </a:xfrm>
          <a:prstGeom prst="rect">
            <a:avLst/>
          </a:prstGeom>
        </p:spPr>
        <p:txBody>
          <a:bodyPr wrap="square">
            <a:spAutoFit/>
          </a:bodyPr>
          <a:lstStyle/>
          <a:p>
            <a:pPr algn="ctr"/>
            <a:r>
              <a:rPr lang="en-US" altLang="zh-CN" sz="1600" b="1" dirty="0" smtClean="0">
                <a:solidFill>
                  <a:schemeClr val="bg1"/>
                </a:solidFill>
                <a:latin typeface="Times New Roman" panose="02020603050405020304" pitchFamily="18" charset="0"/>
                <a:sym typeface="+mn-ea"/>
              </a:rPr>
              <a:t>Water</a:t>
            </a:r>
            <a:r>
              <a:rPr lang="zh-CN" altLang="en-GB" sz="1600" b="1" dirty="0" smtClean="0">
                <a:solidFill>
                  <a:schemeClr val="bg1"/>
                </a:solidFill>
                <a:latin typeface="Times New Roman" panose="02020603050405020304" pitchFamily="18" charset="0"/>
                <a:sym typeface="+mn-ea"/>
              </a:rPr>
              <a:t> </a:t>
            </a:r>
            <a:r>
              <a:rPr lang="zh-CN" altLang="en-GB" sz="1600" b="1" dirty="0">
                <a:solidFill>
                  <a:schemeClr val="bg1"/>
                </a:solidFill>
                <a:latin typeface="Times New Roman" panose="02020603050405020304" pitchFamily="18" charset="0"/>
                <a:sym typeface="+mn-ea"/>
              </a:rPr>
              <a:t>cloud</a:t>
            </a:r>
            <a:endParaRPr lang="zh-CN" altLang="en-GB" sz="1400" b="1" dirty="0">
              <a:solidFill>
                <a:schemeClr val="bg1"/>
              </a:solidFill>
              <a:latin typeface="Times New Roman" panose="02020603050405020304" pitchFamily="18" charset="0"/>
            </a:endParaRPr>
          </a:p>
          <a:p>
            <a:pPr algn="ctr"/>
            <a:r>
              <a:rPr lang="zh-CN" altLang="en-US" sz="1400" b="1" dirty="0" smtClean="0">
                <a:solidFill>
                  <a:schemeClr val="bg1"/>
                </a:solidFill>
                <a:latin typeface="Times New Roman" panose="02020603050405020304" pitchFamily="18" charset="0"/>
                <a:ea typeface="楷体_GB2312" pitchFamily="49" charset="-122"/>
              </a:rPr>
              <a:t> </a:t>
            </a:r>
          </a:p>
        </p:txBody>
      </p:sp>
      <p:sp>
        <p:nvSpPr>
          <p:cNvPr id="10" name="矩形 9"/>
          <p:cNvSpPr/>
          <p:nvPr/>
        </p:nvSpPr>
        <p:spPr>
          <a:xfrm>
            <a:off x="7572396" y="3705225"/>
            <a:ext cx="1776074" cy="553085"/>
          </a:xfrm>
          <a:prstGeom prst="rect">
            <a:avLst/>
          </a:prstGeom>
        </p:spPr>
        <p:txBody>
          <a:bodyPr wrap="square">
            <a:spAutoFit/>
          </a:bodyPr>
          <a:lstStyle/>
          <a:p>
            <a:pPr algn="ctr"/>
            <a:r>
              <a:rPr lang="en-US" altLang="zh-CN" sz="1600" b="1" dirty="0" smtClean="0">
                <a:solidFill>
                  <a:schemeClr val="bg1"/>
                </a:solidFill>
                <a:latin typeface="Times New Roman" panose="02020603050405020304" pitchFamily="18" charset="0"/>
                <a:sym typeface="+mn-ea"/>
              </a:rPr>
              <a:t>Water</a:t>
            </a:r>
            <a:r>
              <a:rPr lang="zh-CN" altLang="en-GB" sz="1600" b="1" dirty="0" smtClean="0">
                <a:solidFill>
                  <a:schemeClr val="bg1"/>
                </a:solidFill>
                <a:latin typeface="Times New Roman" panose="02020603050405020304" pitchFamily="18" charset="0"/>
                <a:sym typeface="+mn-ea"/>
              </a:rPr>
              <a:t> </a:t>
            </a:r>
            <a:r>
              <a:rPr lang="zh-CN" altLang="en-GB" sz="1600" b="1" dirty="0">
                <a:solidFill>
                  <a:schemeClr val="bg1"/>
                </a:solidFill>
                <a:latin typeface="Times New Roman" panose="02020603050405020304" pitchFamily="18" charset="0"/>
                <a:sym typeface="+mn-ea"/>
              </a:rPr>
              <a:t>cloud</a:t>
            </a:r>
            <a:endParaRPr lang="zh-CN" altLang="en-GB" sz="1400" b="1" dirty="0">
              <a:solidFill>
                <a:schemeClr val="bg1"/>
              </a:solidFill>
              <a:latin typeface="Times New Roman" panose="02020603050405020304" pitchFamily="18" charset="0"/>
            </a:endParaRPr>
          </a:p>
          <a:p>
            <a:pPr algn="ctr"/>
            <a:r>
              <a:rPr lang="zh-CN" altLang="en-US" sz="1400" b="1" dirty="0" smtClean="0">
                <a:solidFill>
                  <a:schemeClr val="bg1"/>
                </a:solidFill>
                <a:latin typeface="Times New Roman" panose="02020603050405020304" pitchFamily="18" charset="0"/>
                <a:ea typeface="楷体_GB2312" pitchFamily="49" charset="-122"/>
              </a:rPr>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1794</Words>
  <Application>Microsoft Office PowerPoint</Application>
  <PresentationFormat>全屏显示(4:3)</PresentationFormat>
  <Paragraphs>312</Paragraphs>
  <Slides>30</Slides>
  <Notes>1</Notes>
  <HiddenSlides>0</HiddenSlides>
  <MMClips>2</MMClips>
  <ScaleCrop>false</ScaleCrop>
  <HeadingPairs>
    <vt:vector size="4" baseType="variant">
      <vt:variant>
        <vt:lpstr>主题</vt:lpstr>
      </vt:variant>
      <vt:variant>
        <vt:i4>1</vt:i4>
      </vt:variant>
      <vt:variant>
        <vt:lpstr>幻灯片标题</vt:lpstr>
      </vt:variant>
      <vt:variant>
        <vt:i4>30</vt:i4>
      </vt:variant>
    </vt:vector>
  </HeadingPairs>
  <TitlesOfParts>
    <vt:vector size="31"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刘平</dc:creator>
  <cp:lastModifiedBy>V</cp:lastModifiedBy>
  <cp:revision>137</cp:revision>
  <dcterms:created xsi:type="dcterms:W3CDTF">2018-07-04T02:47:00Z</dcterms:created>
  <dcterms:modified xsi:type="dcterms:W3CDTF">2019-06-25T14:41:44Z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2052-11.3.0.8586</vt:lpwstr>
  </property>
</Properties>
</file>